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59" r:id="rId3"/>
    <p:sldId id="257" r:id="rId4"/>
    <p:sldId id="268" r:id="rId5"/>
    <p:sldId id="258" r:id="rId6"/>
    <p:sldId id="261" r:id="rId7"/>
    <p:sldId id="264" r:id="rId8"/>
    <p:sldId id="265" r:id="rId9"/>
    <p:sldId id="267" r:id="rId10"/>
    <p:sldId id="260" r:id="rId11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FF4F4F"/>
    <a:srgbClr val="D731BF"/>
    <a:srgbClr val="17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PSP%202016\status%20progress%20penyelesaian%20dokumen%20PPSP-Nawa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PSP%202016\Rekap%20Rencana%20Investasi%20KabKo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PSP%202016\status%20progress%20penyelesaian%20dokumen%20PPSP-Nawa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ayang\excel%20grafik%20bahan%20rkp%202017%20sanitas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ayang\excel%20grafik%20bahan%20rkp%202017%20sanitas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PSP%202016\Book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PSP%202016\Book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PSP%202016\Book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PSP%202016\Rekap%20Rencana%20Investasi%20KabKo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PSP%202016\Rekap%20Rencana%20Investasi%20KabKo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'[status progress penyelesaian dokumen PPSP-Nawasis.xlsx]Sheet1'!$A$23</c:f>
              <c:strCache>
                <c:ptCount val="1"/>
                <c:pt idx="0">
                  <c:v>0%</c:v>
                </c:pt>
              </c:strCache>
            </c:strRef>
          </c:tx>
          <c:spPr>
            <a:solidFill>
              <a:srgbClr val="FF4F4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'[status progress penyelesaian dokumen PPSP-Nawasis.xlsx]Sheet1'!$B$21:$E$22</c:f>
              <c:multiLvlStrCache>
                <c:ptCount val="4"/>
                <c:lvl>
                  <c:pt idx="0">
                    <c:v>Progres</c:v>
                  </c:pt>
                  <c:pt idx="1">
                    <c:v>Kualitas</c:v>
                  </c:pt>
                  <c:pt idx="2">
                    <c:v>Progres</c:v>
                  </c:pt>
                  <c:pt idx="3">
                    <c:v>Kualitas</c:v>
                  </c:pt>
                </c:lvl>
                <c:lvl>
                  <c:pt idx="0">
                    <c:v>BPS</c:v>
                  </c:pt>
                  <c:pt idx="2">
                    <c:v>SSK</c:v>
                  </c:pt>
                </c:lvl>
              </c:multiLvlStrCache>
            </c:multiLvlStrRef>
          </c:cat>
          <c:val>
            <c:numRef>
              <c:f>'[status progress penyelesaian dokumen PPSP-Nawasis.xlsx]Sheet1'!$B$23:$E$23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strRef>
              <c:f>'[status progress penyelesaian dokumen PPSP-Nawasis.xlsx]Sheet1'!$A$24</c:f>
              <c:strCache>
                <c:ptCount val="1"/>
                <c:pt idx="0">
                  <c:v>&gt;50%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'[status progress penyelesaian dokumen PPSP-Nawasis.xlsx]Sheet1'!$B$21:$E$22</c:f>
              <c:multiLvlStrCache>
                <c:ptCount val="4"/>
                <c:lvl>
                  <c:pt idx="0">
                    <c:v>Progres</c:v>
                  </c:pt>
                  <c:pt idx="1">
                    <c:v>Kualitas</c:v>
                  </c:pt>
                  <c:pt idx="2">
                    <c:v>Progres</c:v>
                  </c:pt>
                  <c:pt idx="3">
                    <c:v>Kualitas</c:v>
                  </c:pt>
                </c:lvl>
                <c:lvl>
                  <c:pt idx="0">
                    <c:v>BPS</c:v>
                  </c:pt>
                  <c:pt idx="2">
                    <c:v>SSK</c:v>
                  </c:pt>
                </c:lvl>
              </c:multiLvlStrCache>
            </c:multiLvlStrRef>
          </c:cat>
          <c:val>
            <c:numRef>
              <c:f>'[status progress penyelesaian dokumen PPSP-Nawasis.xlsx]Sheet1'!$B$24:$E$24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'[status progress penyelesaian dokumen PPSP-Nawasis.xlsx]Sheet1'!$A$25</c:f>
              <c:strCache>
                <c:ptCount val="1"/>
                <c:pt idx="0">
                  <c:v>79%-50%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'[status progress penyelesaian dokumen PPSP-Nawasis.xlsx]Sheet1'!$B$21:$E$22</c:f>
              <c:multiLvlStrCache>
                <c:ptCount val="4"/>
                <c:lvl>
                  <c:pt idx="0">
                    <c:v>Progres</c:v>
                  </c:pt>
                  <c:pt idx="1">
                    <c:v>Kualitas</c:v>
                  </c:pt>
                  <c:pt idx="2">
                    <c:v>Progres</c:v>
                  </c:pt>
                  <c:pt idx="3">
                    <c:v>Kualitas</c:v>
                  </c:pt>
                </c:lvl>
                <c:lvl>
                  <c:pt idx="0">
                    <c:v>BPS</c:v>
                  </c:pt>
                  <c:pt idx="2">
                    <c:v>SSK</c:v>
                  </c:pt>
                </c:lvl>
              </c:multiLvlStrCache>
            </c:multiLvlStrRef>
          </c:cat>
          <c:val>
            <c:numRef>
              <c:f>'[status progress penyelesaian dokumen PPSP-Nawasis.xlsx]Sheet1'!$B$25:$E$25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'[status progress penyelesaian dokumen PPSP-Nawasis.xlsx]Sheet1'!$A$26</c:f>
              <c:strCache>
                <c:ptCount val="1"/>
                <c:pt idx="0">
                  <c:v>100%-80%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'[status progress penyelesaian dokumen PPSP-Nawasis.xlsx]Sheet1'!$B$21:$E$22</c:f>
              <c:multiLvlStrCache>
                <c:ptCount val="4"/>
                <c:lvl>
                  <c:pt idx="0">
                    <c:v>Progres</c:v>
                  </c:pt>
                  <c:pt idx="1">
                    <c:v>Kualitas</c:v>
                  </c:pt>
                  <c:pt idx="2">
                    <c:v>Progres</c:v>
                  </c:pt>
                  <c:pt idx="3">
                    <c:v>Kualitas</c:v>
                  </c:pt>
                </c:lvl>
                <c:lvl>
                  <c:pt idx="0">
                    <c:v>BPS</c:v>
                  </c:pt>
                  <c:pt idx="2">
                    <c:v>SSK</c:v>
                  </c:pt>
                </c:lvl>
              </c:multiLvlStrCache>
            </c:multiLvlStrRef>
          </c:cat>
          <c:val>
            <c:numRef>
              <c:f>'[status progress penyelesaian dokumen PPSP-Nawasis.xlsx]Sheet1'!$B$26:$E$26</c:f>
              <c:numCache>
                <c:formatCode>General</c:formatCode>
                <c:ptCount val="4"/>
                <c:pt idx="0">
                  <c:v>14</c:v>
                </c:pt>
                <c:pt idx="1">
                  <c:v>6</c:v>
                </c:pt>
                <c:pt idx="2">
                  <c:v>8</c:v>
                </c:pt>
                <c:pt idx="3">
                  <c:v>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00178352"/>
        <c:axId val="500179440"/>
      </c:barChart>
      <c:catAx>
        <c:axId val="500178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500179440"/>
        <c:crosses val="autoZero"/>
        <c:auto val="1"/>
        <c:lblAlgn val="ctr"/>
        <c:lblOffset val="100"/>
        <c:noMultiLvlLbl val="0"/>
      </c:catAx>
      <c:valAx>
        <c:axId val="500179440"/>
        <c:scaling>
          <c:orientation val="minMax"/>
          <c:max val="25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0017835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200" b="1"/>
      </a:pPr>
      <a:endParaRPr lang="id-ID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>
        <c:manualLayout>
          <c:layoutTarget val="inner"/>
          <c:xMode val="edge"/>
          <c:yMode val="edge"/>
          <c:x val="0.31254580651268743"/>
          <c:y val="0.21962032929784792"/>
          <c:w val="0.39788136116982487"/>
          <c:h val="0.61532325068094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Rekap!$G$526</c:f>
              <c:strCache>
                <c:ptCount val="1"/>
                <c:pt idx="0">
                  <c:v>Drainase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cat>
            <c:numRef>
              <c:f>Rekap!$D$527:$D$529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Rekap!$G$527:$G$529</c:f>
              <c:numCache>
                <c:formatCode>#,##0</c:formatCode>
                <c:ptCount val="3"/>
                <c:pt idx="0">
                  <c:v>25852900.916918747</c:v>
                </c:pt>
                <c:pt idx="1">
                  <c:v>23221136.165987086</c:v>
                </c:pt>
                <c:pt idx="2">
                  <c:v>7359486.6420189999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81187712"/>
        <c:axId val="681188800"/>
      </c:barChart>
      <c:catAx>
        <c:axId val="68118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681188800"/>
        <c:crosses val="autoZero"/>
        <c:auto val="1"/>
        <c:lblAlgn val="ctr"/>
        <c:lblOffset val="100"/>
        <c:noMultiLvlLbl val="0"/>
      </c:catAx>
      <c:valAx>
        <c:axId val="68118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681187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id-ID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'[status progress penyelesaian dokumen PPSP-Nawasis.xlsx]Sheet1'!$A$23</c:f>
              <c:strCache>
                <c:ptCount val="1"/>
                <c:pt idx="0">
                  <c:v>0%</c:v>
                </c:pt>
              </c:strCache>
            </c:strRef>
          </c:tx>
          <c:spPr>
            <a:solidFill>
              <a:srgbClr val="FF4F4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'[status progress penyelesaian dokumen PPSP-Nawasis.xlsx]Sheet1'!$F$21:$I$22</c:f>
              <c:multiLvlStrCache>
                <c:ptCount val="4"/>
                <c:lvl>
                  <c:pt idx="0">
                    <c:v>Progres</c:v>
                  </c:pt>
                  <c:pt idx="1">
                    <c:v>Kualitas</c:v>
                  </c:pt>
                  <c:pt idx="2">
                    <c:v>Progres</c:v>
                  </c:pt>
                  <c:pt idx="3">
                    <c:v>Kualitas</c:v>
                  </c:pt>
                </c:lvl>
                <c:lvl>
                  <c:pt idx="0">
                    <c:v>MPS</c:v>
                  </c:pt>
                  <c:pt idx="2">
                    <c:v>PEMUTAKHIRAN</c:v>
                  </c:pt>
                </c:lvl>
              </c:multiLvlStrCache>
            </c:multiLvlStrRef>
          </c:cat>
          <c:val>
            <c:numRef>
              <c:f>'[status progress penyelesaian dokumen PPSP-Nawasis.xlsx]Sheet1'!$F$23:$I$23</c:f>
              <c:numCache>
                <c:formatCode>General</c:formatCode>
                <c:ptCount val="4"/>
                <c:pt idx="0">
                  <c:v>4</c:v>
                </c:pt>
                <c:pt idx="1">
                  <c:v>19</c:v>
                </c:pt>
                <c:pt idx="2">
                  <c:v>3</c:v>
                </c:pt>
                <c:pt idx="3">
                  <c:v>18</c:v>
                </c:pt>
              </c:numCache>
            </c:numRef>
          </c:val>
        </c:ser>
        <c:ser>
          <c:idx val="1"/>
          <c:order val="1"/>
          <c:tx>
            <c:strRef>
              <c:f>'[status progress penyelesaian dokumen PPSP-Nawasis.xlsx]Sheet1'!$A$24</c:f>
              <c:strCache>
                <c:ptCount val="1"/>
                <c:pt idx="0">
                  <c:v>&gt;50%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'[status progress penyelesaian dokumen PPSP-Nawasis.xlsx]Sheet1'!$F$21:$I$22</c:f>
              <c:multiLvlStrCache>
                <c:ptCount val="4"/>
                <c:lvl>
                  <c:pt idx="0">
                    <c:v>Progres</c:v>
                  </c:pt>
                  <c:pt idx="1">
                    <c:v>Kualitas</c:v>
                  </c:pt>
                  <c:pt idx="2">
                    <c:v>Progres</c:v>
                  </c:pt>
                  <c:pt idx="3">
                    <c:v>Kualitas</c:v>
                  </c:pt>
                </c:lvl>
                <c:lvl>
                  <c:pt idx="0">
                    <c:v>MPS</c:v>
                  </c:pt>
                  <c:pt idx="2">
                    <c:v>PEMUTAKHIRAN</c:v>
                  </c:pt>
                </c:lvl>
              </c:multiLvlStrCache>
            </c:multiLvlStrRef>
          </c:cat>
          <c:val>
            <c:numRef>
              <c:f>'[status progress penyelesaian dokumen PPSP-Nawasis.xlsx]Sheet1'!$F$24:$I$24</c:f>
              <c:numCache>
                <c:formatCode>General</c:formatCode>
                <c:ptCount val="4"/>
                <c:pt idx="0">
                  <c:v>9</c:v>
                </c:pt>
                <c:pt idx="1">
                  <c:v>8</c:v>
                </c:pt>
                <c:pt idx="2">
                  <c:v>3</c:v>
                </c:pt>
                <c:pt idx="3">
                  <c:v>13</c:v>
                </c:pt>
              </c:numCache>
            </c:numRef>
          </c:val>
        </c:ser>
        <c:ser>
          <c:idx val="2"/>
          <c:order val="2"/>
          <c:tx>
            <c:strRef>
              <c:f>'[status progress penyelesaian dokumen PPSP-Nawasis.xlsx]Sheet1'!$A$25</c:f>
              <c:strCache>
                <c:ptCount val="1"/>
                <c:pt idx="0">
                  <c:v>79%-50%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'[status progress penyelesaian dokumen PPSP-Nawasis.xlsx]Sheet1'!$F$21:$I$22</c:f>
              <c:multiLvlStrCache>
                <c:ptCount val="4"/>
                <c:lvl>
                  <c:pt idx="0">
                    <c:v>Progres</c:v>
                  </c:pt>
                  <c:pt idx="1">
                    <c:v>Kualitas</c:v>
                  </c:pt>
                  <c:pt idx="2">
                    <c:v>Progres</c:v>
                  </c:pt>
                  <c:pt idx="3">
                    <c:v>Kualitas</c:v>
                  </c:pt>
                </c:lvl>
                <c:lvl>
                  <c:pt idx="0">
                    <c:v>MPS</c:v>
                  </c:pt>
                  <c:pt idx="2">
                    <c:v>PEMUTAKHIRAN</c:v>
                  </c:pt>
                </c:lvl>
              </c:multiLvlStrCache>
            </c:multiLvlStrRef>
          </c:cat>
          <c:val>
            <c:numRef>
              <c:f>'[status progress penyelesaian dokumen PPSP-Nawasis.xlsx]Sheet1'!$F$25:$I$25</c:f>
              <c:numCache>
                <c:formatCode>General</c:formatCode>
                <c:ptCount val="4"/>
                <c:pt idx="0">
                  <c:v>32</c:v>
                </c:pt>
                <c:pt idx="1">
                  <c:v>16</c:v>
                </c:pt>
                <c:pt idx="2">
                  <c:v>9</c:v>
                </c:pt>
                <c:pt idx="3">
                  <c:v>16</c:v>
                </c:pt>
              </c:numCache>
            </c:numRef>
          </c:val>
        </c:ser>
        <c:ser>
          <c:idx val="3"/>
          <c:order val="3"/>
          <c:tx>
            <c:strRef>
              <c:f>'[status progress penyelesaian dokumen PPSP-Nawasis.xlsx]Sheet1'!$A$26</c:f>
              <c:strCache>
                <c:ptCount val="1"/>
                <c:pt idx="0">
                  <c:v>100%-80%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'[status progress penyelesaian dokumen PPSP-Nawasis.xlsx]Sheet1'!$F$21:$I$22</c:f>
              <c:multiLvlStrCache>
                <c:ptCount val="4"/>
                <c:lvl>
                  <c:pt idx="0">
                    <c:v>Progres</c:v>
                  </c:pt>
                  <c:pt idx="1">
                    <c:v>Kualitas</c:v>
                  </c:pt>
                  <c:pt idx="2">
                    <c:v>Progres</c:v>
                  </c:pt>
                  <c:pt idx="3">
                    <c:v>Kualitas</c:v>
                  </c:pt>
                </c:lvl>
                <c:lvl>
                  <c:pt idx="0">
                    <c:v>MPS</c:v>
                  </c:pt>
                  <c:pt idx="2">
                    <c:v>PEMUTAKHIRAN</c:v>
                  </c:pt>
                </c:lvl>
              </c:multiLvlStrCache>
            </c:multiLvlStrRef>
          </c:cat>
          <c:val>
            <c:numRef>
              <c:f>'[status progress penyelesaian dokumen PPSP-Nawasis.xlsx]Sheet1'!$F$26:$I$26</c:f>
              <c:numCache>
                <c:formatCode>General</c:formatCode>
                <c:ptCount val="4"/>
                <c:pt idx="0">
                  <c:v>53</c:v>
                </c:pt>
                <c:pt idx="1">
                  <c:v>55</c:v>
                </c:pt>
                <c:pt idx="2">
                  <c:v>85</c:v>
                </c:pt>
                <c:pt idx="3">
                  <c:v>53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68639216"/>
        <c:axId val="668638128"/>
      </c:barChart>
      <c:catAx>
        <c:axId val="668639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668638128"/>
        <c:crosses val="autoZero"/>
        <c:auto val="1"/>
        <c:lblAlgn val="ctr"/>
        <c:lblOffset val="100"/>
        <c:noMultiLvlLbl val="0"/>
      </c:catAx>
      <c:valAx>
        <c:axId val="668638128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6863921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b="1"/>
      </a:pPr>
      <a:endParaRPr lang="id-ID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Sheet1!$F$2</c:f>
              <c:strCache>
                <c:ptCount val="1"/>
                <c:pt idx="0">
                  <c:v>Layak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id-ID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Sheet1!$E$3:$E$4</c:f>
              <c:numCache>
                <c:formatCode>General</c:formatCode>
                <c:ptCount val="2"/>
                <c:pt idx="0">
                  <c:v>2019</c:v>
                </c:pt>
                <c:pt idx="1">
                  <c:v>2015</c:v>
                </c:pt>
              </c:numCache>
            </c:numRef>
          </c:cat>
          <c:val>
            <c:numRef>
              <c:f>Sheet1!$F$3:$F$4</c:f>
              <c:numCache>
                <c:formatCode>0.00%</c:formatCode>
                <c:ptCount val="2"/>
                <c:pt idx="0" formatCode="0%">
                  <c:v>0.85</c:v>
                </c:pt>
                <c:pt idx="1">
                  <c:v>0.61880000000000002</c:v>
                </c:pt>
              </c:numCache>
            </c:numRef>
          </c:val>
        </c:ser>
        <c:ser>
          <c:idx val="1"/>
          <c:order val="1"/>
          <c:tx>
            <c:strRef>
              <c:f>Sheet1!$G$2</c:f>
              <c:strCache>
                <c:ptCount val="1"/>
                <c:pt idx="0">
                  <c:v>Dasar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4189646831156266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id-ID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Sheet1!$E$3:$E$4</c:f>
              <c:numCache>
                <c:formatCode>General</c:formatCode>
                <c:ptCount val="2"/>
                <c:pt idx="0">
                  <c:v>2019</c:v>
                </c:pt>
                <c:pt idx="1">
                  <c:v>2015</c:v>
                </c:pt>
              </c:numCache>
            </c:numRef>
          </c:cat>
          <c:val>
            <c:numRef>
              <c:f>Sheet1!$G$3:$G$4</c:f>
              <c:numCache>
                <c:formatCode>0.00%</c:formatCode>
                <c:ptCount val="2"/>
                <c:pt idx="0" formatCode="0%">
                  <c:v>0.15</c:v>
                </c:pt>
                <c:pt idx="1">
                  <c:v>6.9900000000000004E-2</c:v>
                </c:pt>
              </c:numCache>
            </c:numRef>
          </c:val>
        </c:ser>
        <c:ser>
          <c:idx val="2"/>
          <c:order val="2"/>
          <c:tx>
            <c:strRef>
              <c:f>Sheet1!$H$2</c:f>
              <c:strCache>
                <c:ptCount val="1"/>
                <c:pt idx="0">
                  <c:v>Tidak Ada Akses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id-ID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Sheet1!$E$3:$E$4</c:f>
              <c:numCache>
                <c:formatCode>General</c:formatCode>
                <c:ptCount val="2"/>
                <c:pt idx="0">
                  <c:v>2019</c:v>
                </c:pt>
                <c:pt idx="1">
                  <c:v>2015</c:v>
                </c:pt>
              </c:numCache>
            </c:numRef>
          </c:cat>
          <c:val>
            <c:numRef>
              <c:f>Sheet1!$H$3:$H$4</c:f>
              <c:numCache>
                <c:formatCode>0.00%</c:formatCode>
                <c:ptCount val="2"/>
                <c:pt idx="0" formatCode="General">
                  <c:v>0</c:v>
                </c:pt>
                <c:pt idx="1">
                  <c:v>0.31129999999999997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68640848"/>
        <c:axId val="668637584"/>
      </c:barChart>
      <c:catAx>
        <c:axId val="668640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d-ID"/>
          </a:p>
        </c:txPr>
        <c:crossAx val="668637584"/>
        <c:crosses val="autoZero"/>
        <c:auto val="1"/>
        <c:lblAlgn val="ctr"/>
        <c:lblOffset val="100"/>
        <c:noMultiLvlLbl val="0"/>
      </c:catAx>
      <c:valAx>
        <c:axId val="668637584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6864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43899794215857E-2"/>
          <c:y val="5.9590157353467128E-2"/>
          <c:w val="0.59788978842433427"/>
          <c:h val="0.7370963587963518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Sheet1!$Q$2</c:f>
              <c:strCache>
                <c:ptCount val="1"/>
                <c:pt idx="0">
                  <c:v>Diangkut Petugas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id-ID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Sheet1!$P$3:$P$4</c:f>
              <c:numCache>
                <c:formatCode>General</c:formatCode>
                <c:ptCount val="2"/>
                <c:pt idx="0">
                  <c:v>2019</c:v>
                </c:pt>
                <c:pt idx="1">
                  <c:v>2013</c:v>
                </c:pt>
              </c:numCache>
            </c:numRef>
          </c:cat>
          <c:val>
            <c:numRef>
              <c:f>Sheet1!$Q$3:$Q$4</c:f>
              <c:numCache>
                <c:formatCode>0.0%</c:formatCode>
                <c:ptCount val="2"/>
                <c:pt idx="0">
                  <c:v>0.8</c:v>
                </c:pt>
                <c:pt idx="1">
                  <c:v>0.2491929127592456</c:v>
                </c:pt>
              </c:numCache>
            </c:numRef>
          </c:val>
        </c:ser>
        <c:ser>
          <c:idx val="1"/>
          <c:order val="1"/>
          <c:tx>
            <c:strRef>
              <c:f>Sheet1!$R$2</c:f>
              <c:strCache>
                <c:ptCount val="1"/>
                <c:pt idx="0">
                  <c:v>Dibuat kompos/ 3R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7558685446009418E-2"/>
                  <c:y val="-0.165528214870742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id-ID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Sheet1!$P$3:$P$4</c:f>
              <c:numCache>
                <c:formatCode>General</c:formatCode>
                <c:ptCount val="2"/>
                <c:pt idx="0">
                  <c:v>2019</c:v>
                </c:pt>
                <c:pt idx="1">
                  <c:v>2013</c:v>
                </c:pt>
              </c:numCache>
            </c:numRef>
          </c:cat>
          <c:val>
            <c:numRef>
              <c:f>Sheet1!$R$3:$R$4</c:f>
              <c:numCache>
                <c:formatCode>0.0%</c:formatCode>
                <c:ptCount val="2"/>
                <c:pt idx="1">
                  <c:v>8.9999999999999993E-3</c:v>
                </c:pt>
              </c:numCache>
            </c:numRef>
          </c:val>
        </c:ser>
        <c:ser>
          <c:idx val="2"/>
          <c:order val="2"/>
          <c:tx>
            <c:strRef>
              <c:f>Sheet1!$S$2</c:f>
              <c:strCache>
                <c:ptCount val="1"/>
                <c:pt idx="0">
                  <c:v>Ditimbun dalam tanah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7558685446009363E-2"/>
                  <c:y val="-0.1522859576810826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id-ID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Sheet1!$P$3:$P$4</c:f>
              <c:numCache>
                <c:formatCode>General</c:formatCode>
                <c:ptCount val="2"/>
                <c:pt idx="0">
                  <c:v>2019</c:v>
                </c:pt>
                <c:pt idx="1">
                  <c:v>2013</c:v>
                </c:pt>
              </c:numCache>
            </c:numRef>
          </c:cat>
          <c:val>
            <c:numRef>
              <c:f>Sheet1!$S$3:$S$4</c:f>
              <c:numCache>
                <c:formatCode>0.0%</c:formatCode>
                <c:ptCount val="2"/>
                <c:pt idx="0">
                  <c:v>0.2</c:v>
                </c:pt>
                <c:pt idx="1">
                  <c:v>3.9E-2</c:v>
                </c:pt>
              </c:numCache>
            </c:numRef>
          </c:val>
        </c:ser>
        <c:ser>
          <c:idx val="3"/>
          <c:order val="3"/>
          <c:tx>
            <c:strRef>
              <c:f>Sheet1!$T$2</c:f>
              <c:strCache>
                <c:ptCount val="1"/>
                <c:pt idx="0">
                  <c:v>Dibakar, Dibuang ke kali/parit/laut dan Dibuang sembarangan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id-ID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Sheet1!$P$3:$P$4</c:f>
              <c:numCache>
                <c:formatCode>General</c:formatCode>
                <c:ptCount val="2"/>
                <c:pt idx="0">
                  <c:v>2019</c:v>
                </c:pt>
                <c:pt idx="1">
                  <c:v>2013</c:v>
                </c:pt>
              </c:numCache>
            </c:numRef>
          </c:cat>
          <c:val>
            <c:numRef>
              <c:f>Sheet1!$T$3:$T$4</c:f>
              <c:numCache>
                <c:formatCode>0.0%</c:formatCode>
                <c:ptCount val="2"/>
                <c:pt idx="1">
                  <c:v>0.7022618667615288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71333744"/>
        <c:axId val="671339728"/>
      </c:barChart>
      <c:catAx>
        <c:axId val="671333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d-ID"/>
          </a:p>
        </c:txPr>
        <c:crossAx val="671339728"/>
        <c:crosses val="autoZero"/>
        <c:auto val="1"/>
        <c:lblAlgn val="ctr"/>
        <c:lblOffset val="100"/>
        <c:noMultiLvlLbl val="0"/>
      </c:catAx>
      <c:valAx>
        <c:axId val="67133972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d-ID"/>
          </a:p>
        </c:txPr>
        <c:crossAx val="67133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187756460019966"/>
          <c:y val="0.16562987786885161"/>
          <c:w val="0.3181224353998004"/>
          <c:h val="0.589286701124340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Sheet1!$L$42</c:f>
              <c:strCache>
                <c:ptCount val="1"/>
                <c:pt idx="0">
                  <c:v>2013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Sheet1!$K$43:$K$49</c:f>
              <c:strCache>
                <c:ptCount val="7"/>
                <c:pt idx="0">
                  <c:v>APBN</c:v>
                </c:pt>
                <c:pt idx="1">
                  <c:v>APBD Provinsi</c:v>
                </c:pt>
                <c:pt idx="2">
                  <c:v>APBD Kab / Kota</c:v>
                </c:pt>
                <c:pt idx="3">
                  <c:v>Kontribusi Masyarakat</c:v>
                </c:pt>
                <c:pt idx="4">
                  <c:v>Public Private Partnership</c:v>
                </c:pt>
                <c:pt idx="5">
                  <c:v>Pinjaman</c:v>
                </c:pt>
                <c:pt idx="6">
                  <c:v>Hibah</c:v>
                </c:pt>
              </c:strCache>
            </c:strRef>
          </c:cat>
          <c:val>
            <c:numRef>
              <c:f>Sheet1!$L$43:$L$49</c:f>
              <c:numCache>
                <c:formatCode>_(* #,##0_);_(* \(#,##0\);_(* "-"??_);_(@_)</c:formatCode>
                <c:ptCount val="7"/>
                <c:pt idx="0">
                  <c:v>240161528322</c:v>
                </c:pt>
                <c:pt idx="1">
                  <c:v>26842031000</c:v>
                </c:pt>
                <c:pt idx="2">
                  <c:v>1422223949465</c:v>
                </c:pt>
                <c:pt idx="3">
                  <c:v>1049452100</c:v>
                </c:pt>
                <c:pt idx="4">
                  <c:v>6120683000</c:v>
                </c:pt>
                <c:pt idx="5">
                  <c:v>47698600000</c:v>
                </c:pt>
                <c:pt idx="6">
                  <c:v>12410500000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6666666666666666E-2"/>
          <c:y val="0"/>
          <c:w val="0.39014851268591427"/>
          <c:h val="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Sheet1!$M$42</c:f>
              <c:strCache>
                <c:ptCount val="1"/>
                <c:pt idx="0">
                  <c:v>2014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Sheet1!$K$43:$K$49</c:f>
              <c:strCache>
                <c:ptCount val="7"/>
                <c:pt idx="0">
                  <c:v>APBN</c:v>
                </c:pt>
                <c:pt idx="1">
                  <c:v>APBD Provinsi</c:v>
                </c:pt>
                <c:pt idx="2">
                  <c:v>APBD Kab / Kota</c:v>
                </c:pt>
                <c:pt idx="3">
                  <c:v>Kontribusi Masyarakat</c:v>
                </c:pt>
                <c:pt idx="4">
                  <c:v>Public Private Partnership</c:v>
                </c:pt>
                <c:pt idx="5">
                  <c:v>Pinjaman</c:v>
                </c:pt>
                <c:pt idx="6">
                  <c:v>Hibah</c:v>
                </c:pt>
              </c:strCache>
            </c:strRef>
          </c:cat>
          <c:val>
            <c:numRef>
              <c:f>Sheet1!$M$43:$M$49</c:f>
              <c:numCache>
                <c:formatCode>_(* #,##0_);_(* \(#,##0\);_(* "-"??_);_(@_)</c:formatCode>
                <c:ptCount val="7"/>
                <c:pt idx="0">
                  <c:v>38092472229</c:v>
                </c:pt>
                <c:pt idx="1">
                  <c:v>28790560700</c:v>
                </c:pt>
                <c:pt idx="2">
                  <c:v>566295536953</c:v>
                </c:pt>
                <c:pt idx="3">
                  <c:v>1508000000</c:v>
                </c:pt>
                <c:pt idx="4">
                  <c:v>50000000</c:v>
                </c:pt>
                <c:pt idx="5">
                  <c:v>13600000000</c:v>
                </c:pt>
                <c:pt idx="6">
                  <c:v>27155750000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Sheet1!$N$42</c:f>
              <c:strCache>
                <c:ptCount val="1"/>
                <c:pt idx="0">
                  <c:v>2015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Sheet1!$K$43:$K$49</c:f>
              <c:strCache>
                <c:ptCount val="7"/>
                <c:pt idx="0">
                  <c:v>APBN</c:v>
                </c:pt>
                <c:pt idx="1">
                  <c:v>APBD Provinsi</c:v>
                </c:pt>
                <c:pt idx="2">
                  <c:v>APBD Kab / Kota</c:v>
                </c:pt>
                <c:pt idx="3">
                  <c:v>Kontribusi Masyarakat</c:v>
                </c:pt>
                <c:pt idx="4">
                  <c:v>Public Private Partnership</c:v>
                </c:pt>
                <c:pt idx="5">
                  <c:v>Pinjaman</c:v>
                </c:pt>
                <c:pt idx="6">
                  <c:v>Hibah</c:v>
                </c:pt>
              </c:strCache>
            </c:strRef>
          </c:cat>
          <c:val>
            <c:numRef>
              <c:f>Sheet1!$N$43:$N$49</c:f>
              <c:numCache>
                <c:formatCode>_(* #,##0_);_(* \(#,##0\);_(* "-"??_);_(@_)</c:formatCode>
                <c:ptCount val="7"/>
                <c:pt idx="0">
                  <c:v>7180260500</c:v>
                </c:pt>
                <c:pt idx="1">
                  <c:v>23982000000</c:v>
                </c:pt>
                <c:pt idx="2">
                  <c:v>157876723060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>
        <c:manualLayout>
          <c:layoutTarget val="inner"/>
          <c:xMode val="edge"/>
          <c:yMode val="edge"/>
          <c:x val="0.31254580651268743"/>
          <c:y val="0.21962032929784792"/>
          <c:w val="0.39788136116982487"/>
          <c:h val="0.61532325068094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Rekap!$E$526</c:f>
              <c:strCache>
                <c:ptCount val="1"/>
                <c:pt idx="0">
                  <c:v>Air  Limbah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cat>
            <c:numRef>
              <c:f>Rekap!$D$527:$D$529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Rekap!$E$527:$E$529</c:f>
              <c:numCache>
                <c:formatCode>#,##0</c:formatCode>
                <c:ptCount val="3"/>
                <c:pt idx="0">
                  <c:v>11572866.11646428</c:v>
                </c:pt>
                <c:pt idx="1">
                  <c:v>9755211.6574291103</c:v>
                </c:pt>
                <c:pt idx="2">
                  <c:v>11471203.866801342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71338096"/>
        <c:axId val="671338640"/>
      </c:barChart>
      <c:catAx>
        <c:axId val="671338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671338640"/>
        <c:crosses val="autoZero"/>
        <c:auto val="1"/>
        <c:lblAlgn val="ctr"/>
        <c:lblOffset val="100"/>
        <c:noMultiLvlLbl val="0"/>
      </c:catAx>
      <c:valAx>
        <c:axId val="67133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67133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id-ID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>
        <c:manualLayout>
          <c:layoutTarget val="inner"/>
          <c:xMode val="edge"/>
          <c:yMode val="edge"/>
          <c:x val="0.31254580651268743"/>
          <c:y val="0.21962032929784792"/>
          <c:w val="0.39788136116982487"/>
          <c:h val="0.61532325068094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Rekap!$F$526</c:f>
              <c:strCache>
                <c:ptCount val="1"/>
                <c:pt idx="0">
                  <c:v>Persampahan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cat>
            <c:numRef>
              <c:f>Rekap!$D$527:$D$529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Rekap!$F$527:$F$529</c:f>
              <c:numCache>
                <c:formatCode>#,##0</c:formatCode>
                <c:ptCount val="3"/>
                <c:pt idx="0">
                  <c:v>73169654.649734497</c:v>
                </c:pt>
                <c:pt idx="1">
                  <c:v>10760660.0868496</c:v>
                </c:pt>
                <c:pt idx="2">
                  <c:v>10081560.926244365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81186624"/>
        <c:axId val="681185536"/>
      </c:barChart>
      <c:catAx>
        <c:axId val="68118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681185536"/>
        <c:crosses val="autoZero"/>
        <c:auto val="1"/>
        <c:lblAlgn val="ctr"/>
        <c:lblOffset val="100"/>
        <c:noMultiLvlLbl val="0"/>
      </c:catAx>
      <c:valAx>
        <c:axId val="68118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681186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id-ID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target1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F9FE7B-F642-4898-A360-D4E3814E1A3D}">
      <dgm:prSet phldrT="[Text]"/>
      <dgm:spPr/>
      <dgm:t>
        <a:bodyPr/>
        <a:lstStyle/>
        <a:p>
          <a:r>
            <a:rPr lang="en-US" b="1" dirty="0" err="1" smtClean="0"/>
            <a:t>Realisasi</a:t>
          </a:r>
          <a:endParaRPr lang="en-US" b="1" dirty="0" smtClean="0"/>
        </a:p>
        <a:p>
          <a:r>
            <a:rPr lang="en-US" b="1" dirty="0" smtClean="0"/>
            <a:t>33,7%</a:t>
          </a:r>
          <a:endParaRPr lang="en-US" b="1" dirty="0"/>
        </a:p>
      </dgm:t>
    </dgm:pt>
    <dgm:pt modelId="{1C10F06D-860A-4604-A7AD-02E614FE3976}" type="parTrans" cxnId="{EBD8BE8D-6018-43E2-B081-034BB5656EB6}">
      <dgm:prSet/>
      <dgm:spPr/>
      <dgm:t>
        <a:bodyPr/>
        <a:lstStyle/>
        <a:p>
          <a:endParaRPr lang="en-US"/>
        </a:p>
      </dgm:t>
    </dgm:pt>
    <dgm:pt modelId="{43C18EFF-81FC-4D70-8C6B-E95FF3730413}" type="sibTrans" cxnId="{EBD8BE8D-6018-43E2-B081-034BB5656EB6}">
      <dgm:prSet/>
      <dgm:spPr/>
      <dgm:t>
        <a:bodyPr/>
        <a:lstStyle/>
        <a:p>
          <a:endParaRPr lang="en-US"/>
        </a:p>
      </dgm:t>
    </dgm:pt>
    <dgm:pt modelId="{3929B1E1-4BC4-4C73-ABE8-27CEF96A3652}">
      <dgm:prSet phldrT="[Text]"/>
      <dgm:spPr/>
      <dgm:t>
        <a:bodyPr/>
        <a:lstStyle/>
        <a:p>
          <a:r>
            <a:rPr lang="en-US" b="1" dirty="0" err="1" smtClean="0"/>
            <a:t>Alokasi</a:t>
          </a:r>
          <a:r>
            <a:rPr lang="en-US" b="1" dirty="0" smtClean="0"/>
            <a:t> DPA</a:t>
          </a:r>
        </a:p>
        <a:p>
          <a:r>
            <a:rPr lang="en-US" b="1" dirty="0" smtClean="0"/>
            <a:t>91,6%</a:t>
          </a:r>
          <a:endParaRPr lang="en-US" b="1" dirty="0"/>
        </a:p>
      </dgm:t>
    </dgm:pt>
    <dgm:pt modelId="{F356CC76-9117-4B79-A270-BBBAFD3E9C79}" type="parTrans" cxnId="{1339090C-9A95-4C05-841C-FA3AF987601B}">
      <dgm:prSet/>
      <dgm:spPr/>
      <dgm:t>
        <a:bodyPr/>
        <a:lstStyle/>
        <a:p>
          <a:endParaRPr lang="en-US"/>
        </a:p>
      </dgm:t>
    </dgm:pt>
    <dgm:pt modelId="{19BA0C22-38BB-4E9F-89D5-0FF5FF9F12CE}" type="sibTrans" cxnId="{1339090C-9A95-4C05-841C-FA3AF987601B}">
      <dgm:prSet/>
      <dgm:spPr/>
      <dgm:t>
        <a:bodyPr/>
        <a:lstStyle/>
        <a:p>
          <a:endParaRPr lang="en-US"/>
        </a:p>
      </dgm:t>
    </dgm:pt>
    <dgm:pt modelId="{60CDF8D0-D4FC-4467-A51E-79C5A58B0B2C}">
      <dgm:prSet phldrT="[Text]"/>
      <dgm:spPr/>
      <dgm:t>
        <a:bodyPr/>
        <a:lstStyle/>
        <a:p>
          <a:r>
            <a:rPr lang="en-US" b="1" dirty="0" err="1" smtClean="0"/>
            <a:t>Indikasi</a:t>
          </a:r>
          <a:r>
            <a:rPr lang="en-US" b="1" dirty="0" smtClean="0"/>
            <a:t> </a:t>
          </a:r>
          <a:r>
            <a:rPr lang="en-US" b="1" dirty="0" err="1" smtClean="0"/>
            <a:t>Investasi</a:t>
          </a:r>
          <a:r>
            <a:rPr lang="en-US" b="1" dirty="0" smtClean="0"/>
            <a:t> MPS</a:t>
          </a:r>
          <a:endParaRPr lang="en-US" b="1" dirty="0"/>
        </a:p>
      </dgm:t>
    </dgm:pt>
    <dgm:pt modelId="{E12A269F-AB82-486A-9077-80F2BBBE48C2}" type="parTrans" cxnId="{2BA65DEC-E719-4ED3-8135-48349D42DD04}">
      <dgm:prSet/>
      <dgm:spPr/>
      <dgm:t>
        <a:bodyPr/>
        <a:lstStyle/>
        <a:p>
          <a:endParaRPr lang="en-US"/>
        </a:p>
      </dgm:t>
    </dgm:pt>
    <dgm:pt modelId="{3F7FD59D-A716-4310-A89A-AB6F740D9FFF}" type="sibTrans" cxnId="{2BA65DEC-E719-4ED3-8135-48349D42DD04}">
      <dgm:prSet/>
      <dgm:spPr/>
      <dgm:t>
        <a:bodyPr/>
        <a:lstStyle/>
        <a:p>
          <a:endParaRPr lang="en-US"/>
        </a:p>
      </dgm:t>
    </dgm:pt>
    <dgm:pt modelId="{AA67F66C-F4E3-4AE3-9C55-A9DF49CFA6B2}" type="pres">
      <dgm:prSet presAssocID="{3F442EA2-39BA-4C9A-AD59-755D4917D532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C7FCC3-4508-4A2C-A699-80B56AC4DB56}" type="pres">
      <dgm:prSet presAssocID="{4DF9FE7B-F642-4898-A360-D4E3814E1A3D}" presName="circle1" presStyleLbl="lnNode1" presStyleIdx="0" presStyleCnt="3" custScaleX="147096" custScaleY="154715" custLinFactNeighborY="34784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721C4484-2C4E-47CE-9E3D-C44F02A7E166}" type="pres">
      <dgm:prSet presAssocID="{4DF9FE7B-F642-4898-A360-D4E3814E1A3D}" presName="text1" presStyleLbl="revTx" presStyleIdx="0" presStyleCnt="3" custLinFactY="53516" custLinFactNeighborX="-756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7CE74-1890-43D3-8AF8-CC63CCCAD27B}" type="pres">
      <dgm:prSet presAssocID="{4DF9FE7B-F642-4898-A360-D4E3814E1A3D}" presName="line1" presStyleLbl="callout" presStyleIdx="0" presStyleCnt="6" custFlipVert="1" custSzY="45720" custScaleX="252885" custLinFactX="-4181" custLinFactY="1300000" custLinFactNeighborX="-100000" custLinFactNeighborY="1366263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47E073D5-28F9-48F7-9EE3-CD1ABC58D94E}" type="pres">
      <dgm:prSet presAssocID="{4DF9FE7B-F642-4898-A360-D4E3814E1A3D}" presName="d1" presStyleLbl="callout" presStyleIdx="1" presStyleCnt="6" custScaleX="47510" custScaleY="48372" custLinFactNeighborX="-15862" custLinFactNeighborY="39213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B736C755-26C8-4FEA-91D7-F8104FF77E82}" type="pres">
      <dgm:prSet presAssocID="{3929B1E1-4BC4-4C73-ABE8-27CEF96A3652}" presName="circle2" presStyleLbl="lnNode1" presStyleIdx="1" presStyleCnt="3" custScaleX="169800" custScaleY="176361" custLinFactNeighborY="11600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CEA4BEA9-01EB-4151-A2FD-98FDADE4D4C5}" type="pres">
      <dgm:prSet presAssocID="{3929B1E1-4BC4-4C73-ABE8-27CEF96A3652}" presName="text2" presStyleLbl="revTx" presStyleIdx="1" presStyleCnt="3" custLinFactNeighborX="-30690" custLinFactNeighborY="-55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D34C2-9BDC-4865-B076-019F361ABD54}" type="pres">
      <dgm:prSet presAssocID="{3929B1E1-4BC4-4C73-ABE8-27CEF96A3652}" presName="line2" presStyleLbl="callout" presStyleIdx="2" presStyleCnt="6" custLinFactX="-1119" custLinFactY="-511248" custLinFactNeighborX="-100000" custLinFactNeighborY="-600000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6EAB163B-9BDD-4B30-AF27-57BCEF47A7CE}" type="pres">
      <dgm:prSet presAssocID="{3929B1E1-4BC4-4C73-ABE8-27CEF96A3652}" presName="d2" presStyleLbl="callout" presStyleIdx="3" presStyleCnt="6" custScaleX="72459" custScaleY="72991" custLinFactNeighborX="-18663" custLinFactNeighborY="-47073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62624312-B6AB-4491-B341-2BB3F078D684}" type="pres">
      <dgm:prSet presAssocID="{60CDF8D0-D4FC-4467-A51E-79C5A58B0B2C}" presName="circle3" presStyleLbl="lnNode1" presStyleIdx="2" presStyleCnt="3" custScaleX="115137" custScaleY="117508" custLinFactNeighborY="6960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F4B3DB09-8D8A-4833-A3A0-C8C2FB6EE995}" type="pres">
      <dgm:prSet presAssocID="{60CDF8D0-D4FC-4467-A51E-79C5A58B0B2C}" presName="text3" presStyleLbl="revTx" presStyleIdx="2" presStyleCnt="3" custLinFactY="-100000" custLinFactNeighborX="-35389" custLinFactNeighborY="-1542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24D28-E700-487E-A5A5-E2FB1D5914A7}" type="pres">
      <dgm:prSet presAssocID="{60CDF8D0-D4FC-4467-A51E-79C5A58B0B2C}" presName="line3" presStyleLbl="callout" presStyleIdx="4" presStyleCnt="6" custLinFactX="-38083" custLinFactY="-2300000" custLinFactNeighborX="-100000" custLinFactNeighborY="-2303749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822C1557-A7EF-4D85-AEDD-F484CC850E49}" type="pres">
      <dgm:prSet presAssocID="{60CDF8D0-D4FC-4467-A51E-79C5A58B0B2C}" presName="d3" presStyleLbl="callout" presStyleIdx="5" presStyleCnt="6" custLinFactY="-97665" custLinFactNeighborX="-67820" custLinFactNeighborY="-100000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</dgm:ptLst>
  <dgm:cxnLst>
    <dgm:cxn modelId="{ED76A0A9-EC54-42E3-8E75-FAAD6D439277}" type="presOf" srcId="{60CDF8D0-D4FC-4467-A51E-79C5A58B0B2C}" destId="{F4B3DB09-8D8A-4833-A3A0-C8C2FB6EE995}" srcOrd="0" destOrd="0" presId="urn:microsoft.com/office/officeart/2005/8/layout/target1"/>
    <dgm:cxn modelId="{55713ABD-AC97-4D9C-A400-A548557CF111}" type="presOf" srcId="{4DF9FE7B-F642-4898-A360-D4E3814E1A3D}" destId="{721C4484-2C4E-47CE-9E3D-C44F02A7E166}" srcOrd="0" destOrd="0" presId="urn:microsoft.com/office/officeart/2005/8/layout/target1"/>
    <dgm:cxn modelId="{F1FBBF23-D0BA-4920-AE3D-54114B57CCD7}" type="presOf" srcId="{3F442EA2-39BA-4C9A-AD59-755D4917D532}" destId="{AA67F66C-F4E3-4AE3-9C55-A9DF49CFA6B2}" srcOrd="0" destOrd="0" presId="urn:microsoft.com/office/officeart/2005/8/layout/target1"/>
    <dgm:cxn modelId="{2A59EDDE-DAE4-4CE3-91DC-22A635CC516A}" type="presOf" srcId="{3929B1E1-4BC4-4C73-ABE8-27CEF96A3652}" destId="{CEA4BEA9-01EB-4151-A2FD-98FDADE4D4C5}" srcOrd="0" destOrd="0" presId="urn:microsoft.com/office/officeart/2005/8/layout/target1"/>
    <dgm:cxn modelId="{2BA65DEC-E719-4ED3-8135-48349D42DD04}" srcId="{3F442EA2-39BA-4C9A-AD59-755D4917D532}" destId="{60CDF8D0-D4FC-4467-A51E-79C5A58B0B2C}" srcOrd="2" destOrd="0" parTransId="{E12A269F-AB82-486A-9077-80F2BBBE48C2}" sibTransId="{3F7FD59D-A716-4310-A89A-AB6F740D9FFF}"/>
    <dgm:cxn modelId="{1339090C-9A95-4C05-841C-FA3AF987601B}" srcId="{3F442EA2-39BA-4C9A-AD59-755D4917D532}" destId="{3929B1E1-4BC4-4C73-ABE8-27CEF96A3652}" srcOrd="1" destOrd="0" parTransId="{F356CC76-9117-4B79-A270-BBBAFD3E9C79}" sibTransId="{19BA0C22-38BB-4E9F-89D5-0FF5FF9F12CE}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E3C621C3-D80F-4695-9695-0F434D56D862}" type="presParOf" srcId="{AA67F66C-F4E3-4AE3-9C55-A9DF49CFA6B2}" destId="{CBC7FCC3-4508-4A2C-A699-80B56AC4DB56}" srcOrd="0" destOrd="0" presId="urn:microsoft.com/office/officeart/2005/8/layout/target1"/>
    <dgm:cxn modelId="{B1D21A51-2B75-4E58-B908-1D93FA71BCB6}" type="presParOf" srcId="{AA67F66C-F4E3-4AE3-9C55-A9DF49CFA6B2}" destId="{721C4484-2C4E-47CE-9E3D-C44F02A7E166}" srcOrd="1" destOrd="0" presId="urn:microsoft.com/office/officeart/2005/8/layout/target1"/>
    <dgm:cxn modelId="{FCEC2848-9CA0-4F97-A0A3-9E827F0EC7F1}" type="presParOf" srcId="{AA67F66C-F4E3-4AE3-9C55-A9DF49CFA6B2}" destId="{BD57CE74-1890-43D3-8AF8-CC63CCCAD27B}" srcOrd="2" destOrd="0" presId="urn:microsoft.com/office/officeart/2005/8/layout/target1"/>
    <dgm:cxn modelId="{1FA7495B-4650-445A-A1EB-20C3D8284DC2}" type="presParOf" srcId="{AA67F66C-F4E3-4AE3-9C55-A9DF49CFA6B2}" destId="{47E073D5-28F9-48F7-9EE3-CD1ABC58D94E}" srcOrd="3" destOrd="0" presId="urn:microsoft.com/office/officeart/2005/8/layout/target1"/>
    <dgm:cxn modelId="{2B94EEA1-AFE2-45D0-AF6B-95ED8AF5855C}" type="presParOf" srcId="{AA67F66C-F4E3-4AE3-9C55-A9DF49CFA6B2}" destId="{B736C755-26C8-4FEA-91D7-F8104FF77E82}" srcOrd="4" destOrd="0" presId="urn:microsoft.com/office/officeart/2005/8/layout/target1"/>
    <dgm:cxn modelId="{D2CBC302-F36A-4D3D-A3CF-13D32995BA76}" type="presParOf" srcId="{AA67F66C-F4E3-4AE3-9C55-A9DF49CFA6B2}" destId="{CEA4BEA9-01EB-4151-A2FD-98FDADE4D4C5}" srcOrd="5" destOrd="0" presId="urn:microsoft.com/office/officeart/2005/8/layout/target1"/>
    <dgm:cxn modelId="{E5ED4192-85E7-417A-A876-DB39CC100D77}" type="presParOf" srcId="{AA67F66C-F4E3-4AE3-9C55-A9DF49CFA6B2}" destId="{ED3D34C2-9BDC-4865-B076-019F361ABD54}" srcOrd="6" destOrd="0" presId="urn:microsoft.com/office/officeart/2005/8/layout/target1"/>
    <dgm:cxn modelId="{2576109C-2ED8-4E3F-92C8-A60F23EA16EA}" type="presParOf" srcId="{AA67F66C-F4E3-4AE3-9C55-A9DF49CFA6B2}" destId="{6EAB163B-9BDD-4B30-AF27-57BCEF47A7CE}" srcOrd="7" destOrd="0" presId="urn:microsoft.com/office/officeart/2005/8/layout/target1"/>
    <dgm:cxn modelId="{0E5D4FAD-A5B2-4885-8825-BDA0E61FADA6}" type="presParOf" srcId="{AA67F66C-F4E3-4AE3-9C55-A9DF49CFA6B2}" destId="{62624312-B6AB-4491-B341-2BB3F078D684}" srcOrd="8" destOrd="0" presId="urn:microsoft.com/office/officeart/2005/8/layout/target1"/>
    <dgm:cxn modelId="{63E5D0DB-509B-4B72-9806-3155D9C3A06A}" type="presParOf" srcId="{AA67F66C-F4E3-4AE3-9C55-A9DF49CFA6B2}" destId="{F4B3DB09-8D8A-4833-A3A0-C8C2FB6EE995}" srcOrd="9" destOrd="0" presId="urn:microsoft.com/office/officeart/2005/8/layout/target1"/>
    <dgm:cxn modelId="{ED2234F1-708F-4C27-B337-2A0566700E86}" type="presParOf" srcId="{AA67F66C-F4E3-4AE3-9C55-A9DF49CFA6B2}" destId="{A0324D28-E700-487E-A5A5-E2FB1D5914A7}" srcOrd="10" destOrd="0" presId="urn:microsoft.com/office/officeart/2005/8/layout/target1"/>
    <dgm:cxn modelId="{E59F8FCD-F753-4C3F-AD3F-9926642C3FCB}" type="presParOf" srcId="{AA67F66C-F4E3-4AE3-9C55-A9DF49CFA6B2}" destId="{822C1557-A7EF-4D85-AEDD-F484CC850E49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target1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F9FE7B-F642-4898-A360-D4E3814E1A3D}">
      <dgm:prSet phldrT="[Text]"/>
      <dgm:spPr/>
      <dgm:t>
        <a:bodyPr/>
        <a:lstStyle/>
        <a:p>
          <a:r>
            <a:rPr lang="en-US" b="1" dirty="0" err="1" smtClean="0"/>
            <a:t>Realisasi</a:t>
          </a:r>
          <a:endParaRPr lang="en-US" b="1" dirty="0" smtClean="0"/>
        </a:p>
        <a:p>
          <a:r>
            <a:rPr lang="en-US" b="1" dirty="0" smtClean="0"/>
            <a:t>50,1%</a:t>
          </a:r>
          <a:endParaRPr lang="en-US" b="1" dirty="0"/>
        </a:p>
      </dgm:t>
    </dgm:pt>
    <dgm:pt modelId="{1C10F06D-860A-4604-A7AD-02E614FE3976}" type="parTrans" cxnId="{EBD8BE8D-6018-43E2-B081-034BB5656EB6}">
      <dgm:prSet/>
      <dgm:spPr/>
      <dgm:t>
        <a:bodyPr/>
        <a:lstStyle/>
        <a:p>
          <a:endParaRPr lang="en-US"/>
        </a:p>
      </dgm:t>
    </dgm:pt>
    <dgm:pt modelId="{43C18EFF-81FC-4D70-8C6B-E95FF3730413}" type="sibTrans" cxnId="{EBD8BE8D-6018-43E2-B081-034BB5656EB6}">
      <dgm:prSet/>
      <dgm:spPr/>
      <dgm:t>
        <a:bodyPr/>
        <a:lstStyle/>
        <a:p>
          <a:endParaRPr lang="en-US"/>
        </a:p>
      </dgm:t>
    </dgm:pt>
    <dgm:pt modelId="{3929B1E1-4BC4-4C73-ABE8-27CEF96A3652}">
      <dgm:prSet phldrT="[Text]"/>
      <dgm:spPr/>
      <dgm:t>
        <a:bodyPr/>
        <a:lstStyle/>
        <a:p>
          <a:r>
            <a:rPr lang="en-US" b="1" dirty="0" err="1" smtClean="0"/>
            <a:t>Alokasi</a:t>
          </a:r>
          <a:r>
            <a:rPr lang="en-US" b="1" dirty="0" smtClean="0"/>
            <a:t> DPA</a:t>
          </a:r>
        </a:p>
        <a:p>
          <a:r>
            <a:rPr lang="en-US" b="1" dirty="0" smtClean="0"/>
            <a:t>92,4%</a:t>
          </a:r>
          <a:endParaRPr lang="en-US" b="1" dirty="0"/>
        </a:p>
      </dgm:t>
    </dgm:pt>
    <dgm:pt modelId="{F356CC76-9117-4B79-A270-BBBAFD3E9C79}" type="parTrans" cxnId="{1339090C-9A95-4C05-841C-FA3AF987601B}">
      <dgm:prSet/>
      <dgm:spPr/>
      <dgm:t>
        <a:bodyPr/>
        <a:lstStyle/>
        <a:p>
          <a:endParaRPr lang="en-US"/>
        </a:p>
      </dgm:t>
    </dgm:pt>
    <dgm:pt modelId="{19BA0C22-38BB-4E9F-89D5-0FF5FF9F12CE}" type="sibTrans" cxnId="{1339090C-9A95-4C05-841C-FA3AF987601B}">
      <dgm:prSet/>
      <dgm:spPr/>
      <dgm:t>
        <a:bodyPr/>
        <a:lstStyle/>
        <a:p>
          <a:endParaRPr lang="en-US"/>
        </a:p>
      </dgm:t>
    </dgm:pt>
    <dgm:pt modelId="{60CDF8D0-D4FC-4467-A51E-79C5A58B0B2C}">
      <dgm:prSet phldrT="[Text]"/>
      <dgm:spPr/>
      <dgm:t>
        <a:bodyPr/>
        <a:lstStyle/>
        <a:p>
          <a:r>
            <a:rPr lang="en-US" b="1" dirty="0" err="1" smtClean="0"/>
            <a:t>Indikasi</a:t>
          </a:r>
          <a:r>
            <a:rPr lang="en-US" b="1" dirty="0" smtClean="0"/>
            <a:t> </a:t>
          </a:r>
          <a:r>
            <a:rPr lang="en-US" b="1" dirty="0" err="1" smtClean="0"/>
            <a:t>Investasi</a:t>
          </a:r>
          <a:r>
            <a:rPr lang="en-US" b="1" dirty="0" smtClean="0"/>
            <a:t> MPS</a:t>
          </a:r>
          <a:endParaRPr lang="en-US" b="1" dirty="0"/>
        </a:p>
      </dgm:t>
    </dgm:pt>
    <dgm:pt modelId="{E12A269F-AB82-486A-9077-80F2BBBE48C2}" type="parTrans" cxnId="{2BA65DEC-E719-4ED3-8135-48349D42DD04}">
      <dgm:prSet/>
      <dgm:spPr/>
      <dgm:t>
        <a:bodyPr/>
        <a:lstStyle/>
        <a:p>
          <a:endParaRPr lang="en-US"/>
        </a:p>
      </dgm:t>
    </dgm:pt>
    <dgm:pt modelId="{3F7FD59D-A716-4310-A89A-AB6F740D9FFF}" type="sibTrans" cxnId="{2BA65DEC-E719-4ED3-8135-48349D42DD04}">
      <dgm:prSet/>
      <dgm:spPr/>
      <dgm:t>
        <a:bodyPr/>
        <a:lstStyle/>
        <a:p>
          <a:endParaRPr lang="en-US"/>
        </a:p>
      </dgm:t>
    </dgm:pt>
    <dgm:pt modelId="{AA67F66C-F4E3-4AE3-9C55-A9DF49CFA6B2}" type="pres">
      <dgm:prSet presAssocID="{3F442EA2-39BA-4C9A-AD59-755D4917D532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C7FCC3-4508-4A2C-A699-80B56AC4DB56}" type="pres">
      <dgm:prSet presAssocID="{4DF9FE7B-F642-4898-A360-D4E3814E1A3D}" presName="circle1" presStyleLbl="lnNode1" presStyleIdx="0" presStyleCnt="3" custScaleX="352365" custScaleY="366183" custLinFactNeighborY="34784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721C4484-2C4E-47CE-9E3D-C44F02A7E166}" type="pres">
      <dgm:prSet presAssocID="{4DF9FE7B-F642-4898-A360-D4E3814E1A3D}" presName="text1" presStyleLbl="revTx" presStyleIdx="0" presStyleCnt="3" custLinFactY="53516" custLinFactNeighborX="-756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7CE74-1890-43D3-8AF8-CC63CCCAD27B}" type="pres">
      <dgm:prSet presAssocID="{4DF9FE7B-F642-4898-A360-D4E3814E1A3D}" presName="line1" presStyleLbl="callout" presStyleIdx="0" presStyleCnt="6" custFlipVert="1" custSzY="45720" custScaleX="252885" custLinFactX="-4181" custLinFactY="1300000" custLinFactNeighborX="-100000" custLinFactNeighborY="1393871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47E073D5-28F9-48F7-9EE3-CD1ABC58D94E}" type="pres">
      <dgm:prSet presAssocID="{4DF9FE7B-F642-4898-A360-D4E3814E1A3D}" presName="d1" presStyleLbl="callout" presStyleIdx="1" presStyleCnt="6" custScaleX="47510" custScaleY="48372" custLinFactNeighborX="-15862" custLinFactNeighborY="39213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B736C755-26C8-4FEA-91D7-F8104FF77E82}" type="pres">
      <dgm:prSet presAssocID="{3929B1E1-4BC4-4C73-ABE8-27CEF96A3652}" presName="circle2" presStyleLbl="lnNode1" presStyleIdx="1" presStyleCnt="3" custScaleX="179281" custScaleY="183490" custLinFactNeighborY="11600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CEA4BEA9-01EB-4151-A2FD-98FDADE4D4C5}" type="pres">
      <dgm:prSet presAssocID="{3929B1E1-4BC4-4C73-ABE8-27CEF96A3652}" presName="text2" presStyleLbl="revTx" presStyleIdx="1" presStyleCnt="3" custLinFactNeighborX="-30690" custLinFactNeighborY="-679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D34C2-9BDC-4865-B076-019F361ABD54}" type="pres">
      <dgm:prSet presAssocID="{3929B1E1-4BC4-4C73-ABE8-27CEF96A3652}" presName="line2" presStyleLbl="callout" presStyleIdx="2" presStyleCnt="6" custLinFactX="-19667" custLinFactY="-846252" custLinFactNeighborX="-100000" custLinFactNeighborY="-900000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6EAB163B-9BDD-4B30-AF27-57BCEF47A7CE}" type="pres">
      <dgm:prSet presAssocID="{3929B1E1-4BC4-4C73-ABE8-27CEF96A3652}" presName="d2" presStyleLbl="callout" presStyleIdx="3" presStyleCnt="6" custScaleX="72459" custScaleY="72991" custLinFactNeighborX="-24491" custLinFactNeighborY="-66549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62624312-B6AB-4491-B341-2BB3F078D684}" type="pres">
      <dgm:prSet presAssocID="{60CDF8D0-D4FC-4467-A51E-79C5A58B0B2C}" presName="circle3" presStyleLbl="lnNode1" presStyleIdx="2" presStyleCnt="3" custScaleX="115137" custScaleY="117508" custLinFactNeighborY="6960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F4B3DB09-8D8A-4833-A3A0-C8C2FB6EE995}" type="pres">
      <dgm:prSet presAssocID="{60CDF8D0-D4FC-4467-A51E-79C5A58B0B2C}" presName="text3" presStyleLbl="revTx" presStyleIdx="2" presStyleCnt="3" custLinFactY="-100000" custLinFactNeighborX="-35389" custLinFactNeighborY="-1542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24D28-E700-487E-A5A5-E2FB1D5914A7}" type="pres">
      <dgm:prSet presAssocID="{60CDF8D0-D4FC-4467-A51E-79C5A58B0B2C}" presName="line3" presStyleLbl="callout" presStyleIdx="4" presStyleCnt="6" custLinFactX="-38083" custLinFactY="-2300000" custLinFactNeighborX="-100000" custLinFactNeighborY="-2303749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822C1557-A7EF-4D85-AEDD-F484CC850E49}" type="pres">
      <dgm:prSet presAssocID="{60CDF8D0-D4FC-4467-A51E-79C5A58B0B2C}" presName="d3" presStyleLbl="callout" presStyleIdx="5" presStyleCnt="6" custLinFactY="-97665" custLinFactNeighborX="-67820" custLinFactNeighborY="-100000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</dgm:ptLst>
  <dgm:cxnLst>
    <dgm:cxn modelId="{FF865830-E2CD-4B12-8078-7E3558CA181F}" type="presOf" srcId="{4DF9FE7B-F642-4898-A360-D4E3814E1A3D}" destId="{721C4484-2C4E-47CE-9E3D-C44F02A7E166}" srcOrd="0" destOrd="0" presId="urn:microsoft.com/office/officeart/2005/8/layout/target1"/>
    <dgm:cxn modelId="{018DC30C-7905-40E0-B8DE-FE9933EF9D9B}" type="presOf" srcId="{3929B1E1-4BC4-4C73-ABE8-27CEF96A3652}" destId="{CEA4BEA9-01EB-4151-A2FD-98FDADE4D4C5}" srcOrd="0" destOrd="0" presId="urn:microsoft.com/office/officeart/2005/8/layout/target1"/>
    <dgm:cxn modelId="{4BB12540-F7CE-4A3B-B7E7-D9CA8FF155D7}" type="presOf" srcId="{60CDF8D0-D4FC-4467-A51E-79C5A58B0B2C}" destId="{F4B3DB09-8D8A-4833-A3A0-C8C2FB6EE995}" srcOrd="0" destOrd="0" presId="urn:microsoft.com/office/officeart/2005/8/layout/target1"/>
    <dgm:cxn modelId="{ED28EE7F-F3D4-4D97-9913-0D94F72E264B}" type="presOf" srcId="{3F442EA2-39BA-4C9A-AD59-755D4917D532}" destId="{AA67F66C-F4E3-4AE3-9C55-A9DF49CFA6B2}" srcOrd="0" destOrd="0" presId="urn:microsoft.com/office/officeart/2005/8/layout/target1"/>
    <dgm:cxn modelId="{2BA65DEC-E719-4ED3-8135-48349D42DD04}" srcId="{3F442EA2-39BA-4C9A-AD59-755D4917D532}" destId="{60CDF8D0-D4FC-4467-A51E-79C5A58B0B2C}" srcOrd="2" destOrd="0" parTransId="{E12A269F-AB82-486A-9077-80F2BBBE48C2}" sibTransId="{3F7FD59D-A716-4310-A89A-AB6F740D9FFF}"/>
    <dgm:cxn modelId="{1339090C-9A95-4C05-841C-FA3AF987601B}" srcId="{3F442EA2-39BA-4C9A-AD59-755D4917D532}" destId="{3929B1E1-4BC4-4C73-ABE8-27CEF96A3652}" srcOrd="1" destOrd="0" parTransId="{F356CC76-9117-4B79-A270-BBBAFD3E9C79}" sibTransId="{19BA0C22-38BB-4E9F-89D5-0FF5FF9F12CE}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99A03DB7-0CA1-479C-BCA5-2539D7B5D108}" type="presParOf" srcId="{AA67F66C-F4E3-4AE3-9C55-A9DF49CFA6B2}" destId="{CBC7FCC3-4508-4A2C-A699-80B56AC4DB56}" srcOrd="0" destOrd="0" presId="urn:microsoft.com/office/officeart/2005/8/layout/target1"/>
    <dgm:cxn modelId="{190F1888-8F61-4AE2-A3A0-F04AABA800C6}" type="presParOf" srcId="{AA67F66C-F4E3-4AE3-9C55-A9DF49CFA6B2}" destId="{721C4484-2C4E-47CE-9E3D-C44F02A7E166}" srcOrd="1" destOrd="0" presId="urn:microsoft.com/office/officeart/2005/8/layout/target1"/>
    <dgm:cxn modelId="{2AD7FEE3-1187-4743-A789-16688F63CD55}" type="presParOf" srcId="{AA67F66C-F4E3-4AE3-9C55-A9DF49CFA6B2}" destId="{BD57CE74-1890-43D3-8AF8-CC63CCCAD27B}" srcOrd="2" destOrd="0" presId="urn:microsoft.com/office/officeart/2005/8/layout/target1"/>
    <dgm:cxn modelId="{122E8FF6-465C-493D-98AC-A88EEE93B0DD}" type="presParOf" srcId="{AA67F66C-F4E3-4AE3-9C55-A9DF49CFA6B2}" destId="{47E073D5-28F9-48F7-9EE3-CD1ABC58D94E}" srcOrd="3" destOrd="0" presId="urn:microsoft.com/office/officeart/2005/8/layout/target1"/>
    <dgm:cxn modelId="{F8C7679A-CA61-4386-8FBD-28149898143D}" type="presParOf" srcId="{AA67F66C-F4E3-4AE3-9C55-A9DF49CFA6B2}" destId="{B736C755-26C8-4FEA-91D7-F8104FF77E82}" srcOrd="4" destOrd="0" presId="urn:microsoft.com/office/officeart/2005/8/layout/target1"/>
    <dgm:cxn modelId="{D9C7F15B-152B-4727-B133-2D81889F75CA}" type="presParOf" srcId="{AA67F66C-F4E3-4AE3-9C55-A9DF49CFA6B2}" destId="{CEA4BEA9-01EB-4151-A2FD-98FDADE4D4C5}" srcOrd="5" destOrd="0" presId="urn:microsoft.com/office/officeart/2005/8/layout/target1"/>
    <dgm:cxn modelId="{0CD1CFFB-469F-4C80-88AF-8847159EF162}" type="presParOf" srcId="{AA67F66C-F4E3-4AE3-9C55-A9DF49CFA6B2}" destId="{ED3D34C2-9BDC-4865-B076-019F361ABD54}" srcOrd="6" destOrd="0" presId="urn:microsoft.com/office/officeart/2005/8/layout/target1"/>
    <dgm:cxn modelId="{C95D97FD-84D7-46DE-B302-70C47420A379}" type="presParOf" srcId="{AA67F66C-F4E3-4AE3-9C55-A9DF49CFA6B2}" destId="{6EAB163B-9BDD-4B30-AF27-57BCEF47A7CE}" srcOrd="7" destOrd="0" presId="urn:microsoft.com/office/officeart/2005/8/layout/target1"/>
    <dgm:cxn modelId="{FE1E92AF-42AD-4B78-A487-939E775EBF53}" type="presParOf" srcId="{AA67F66C-F4E3-4AE3-9C55-A9DF49CFA6B2}" destId="{62624312-B6AB-4491-B341-2BB3F078D684}" srcOrd="8" destOrd="0" presId="urn:microsoft.com/office/officeart/2005/8/layout/target1"/>
    <dgm:cxn modelId="{527CD937-5D1B-4C8B-8B1A-F027DDC8A780}" type="presParOf" srcId="{AA67F66C-F4E3-4AE3-9C55-A9DF49CFA6B2}" destId="{F4B3DB09-8D8A-4833-A3A0-C8C2FB6EE995}" srcOrd="9" destOrd="0" presId="urn:microsoft.com/office/officeart/2005/8/layout/target1"/>
    <dgm:cxn modelId="{F10EE4F6-0BC3-4A53-9DA3-2A02DF806BEE}" type="presParOf" srcId="{AA67F66C-F4E3-4AE3-9C55-A9DF49CFA6B2}" destId="{A0324D28-E700-487E-A5A5-E2FB1D5914A7}" srcOrd="10" destOrd="0" presId="urn:microsoft.com/office/officeart/2005/8/layout/target1"/>
    <dgm:cxn modelId="{42D63828-4D90-459A-A01E-79A097F38F5E}" type="presParOf" srcId="{AA67F66C-F4E3-4AE3-9C55-A9DF49CFA6B2}" destId="{822C1557-A7EF-4D85-AEDD-F484CC850E49}" srcOrd="11" destOrd="0" presId="urn:microsoft.com/office/officeart/2005/8/layout/target1"/>
  </dgm:cxnLst>
  <dgm:bg/>
  <dgm:whole>
    <a:ln>
      <a:solidFill>
        <a:srgbClr val="FDFDFD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target1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F9FE7B-F642-4898-A360-D4E3814E1A3D}">
      <dgm:prSet phldrT="[Text]" custT="1"/>
      <dgm:spPr/>
      <dgm:t>
        <a:bodyPr/>
        <a:lstStyle/>
        <a:p>
          <a:r>
            <a:rPr lang="en-US" sz="1400" b="1" dirty="0" err="1" smtClean="0"/>
            <a:t>Realisasi</a:t>
          </a:r>
          <a:endParaRPr lang="en-US" sz="1400" b="1" dirty="0" smtClean="0"/>
        </a:p>
        <a:p>
          <a:r>
            <a:rPr lang="en-US" sz="1400" b="1" dirty="0" smtClean="0"/>
            <a:t>58,6%</a:t>
          </a:r>
          <a:endParaRPr lang="en-US" sz="1400" b="1" dirty="0"/>
        </a:p>
      </dgm:t>
    </dgm:pt>
    <dgm:pt modelId="{1C10F06D-860A-4604-A7AD-02E614FE3976}" type="parTrans" cxnId="{EBD8BE8D-6018-43E2-B081-034BB5656EB6}">
      <dgm:prSet/>
      <dgm:spPr/>
      <dgm:t>
        <a:bodyPr/>
        <a:lstStyle/>
        <a:p>
          <a:endParaRPr lang="en-US"/>
        </a:p>
      </dgm:t>
    </dgm:pt>
    <dgm:pt modelId="{43C18EFF-81FC-4D70-8C6B-E95FF3730413}" type="sibTrans" cxnId="{EBD8BE8D-6018-43E2-B081-034BB5656EB6}">
      <dgm:prSet/>
      <dgm:spPr/>
      <dgm:t>
        <a:bodyPr/>
        <a:lstStyle/>
        <a:p>
          <a:endParaRPr lang="en-US"/>
        </a:p>
      </dgm:t>
    </dgm:pt>
    <dgm:pt modelId="{3929B1E1-4BC4-4C73-ABE8-27CEF96A3652}">
      <dgm:prSet phldrT="[Text]" custT="1"/>
      <dgm:spPr/>
      <dgm:t>
        <a:bodyPr/>
        <a:lstStyle/>
        <a:p>
          <a:r>
            <a:rPr lang="en-US" sz="1400" b="1" dirty="0" err="1" smtClean="0"/>
            <a:t>Alokasi</a:t>
          </a:r>
          <a:r>
            <a:rPr lang="en-US" sz="1400" b="1" dirty="0" smtClean="0"/>
            <a:t> DPA 102%</a:t>
          </a:r>
          <a:endParaRPr lang="en-US" sz="1400" b="1" dirty="0"/>
        </a:p>
      </dgm:t>
    </dgm:pt>
    <dgm:pt modelId="{F356CC76-9117-4B79-A270-BBBAFD3E9C79}" type="parTrans" cxnId="{1339090C-9A95-4C05-841C-FA3AF987601B}">
      <dgm:prSet/>
      <dgm:spPr/>
      <dgm:t>
        <a:bodyPr/>
        <a:lstStyle/>
        <a:p>
          <a:endParaRPr lang="en-US"/>
        </a:p>
      </dgm:t>
    </dgm:pt>
    <dgm:pt modelId="{19BA0C22-38BB-4E9F-89D5-0FF5FF9F12CE}" type="sibTrans" cxnId="{1339090C-9A95-4C05-841C-FA3AF987601B}">
      <dgm:prSet/>
      <dgm:spPr/>
      <dgm:t>
        <a:bodyPr/>
        <a:lstStyle/>
        <a:p>
          <a:endParaRPr lang="en-US"/>
        </a:p>
      </dgm:t>
    </dgm:pt>
    <dgm:pt modelId="{60CDF8D0-D4FC-4467-A51E-79C5A58B0B2C}">
      <dgm:prSet phldrT="[Text]" custT="1"/>
      <dgm:spPr/>
      <dgm:t>
        <a:bodyPr/>
        <a:lstStyle/>
        <a:p>
          <a:r>
            <a:rPr lang="en-US" sz="1400" b="1" dirty="0" err="1" smtClean="0"/>
            <a:t>Indikasi</a:t>
          </a:r>
          <a:r>
            <a:rPr lang="en-US" sz="1400" b="1" dirty="0" smtClean="0"/>
            <a:t> </a:t>
          </a:r>
          <a:r>
            <a:rPr lang="en-US" sz="1400" b="1" dirty="0" err="1" smtClean="0"/>
            <a:t>Investasi</a:t>
          </a:r>
          <a:r>
            <a:rPr lang="en-US" sz="1400" b="1" dirty="0" smtClean="0"/>
            <a:t> MPS</a:t>
          </a:r>
          <a:endParaRPr lang="en-US" sz="1400" b="1" dirty="0"/>
        </a:p>
      </dgm:t>
    </dgm:pt>
    <dgm:pt modelId="{E12A269F-AB82-486A-9077-80F2BBBE48C2}" type="parTrans" cxnId="{2BA65DEC-E719-4ED3-8135-48349D42DD04}">
      <dgm:prSet/>
      <dgm:spPr/>
      <dgm:t>
        <a:bodyPr/>
        <a:lstStyle/>
        <a:p>
          <a:endParaRPr lang="en-US"/>
        </a:p>
      </dgm:t>
    </dgm:pt>
    <dgm:pt modelId="{3F7FD59D-A716-4310-A89A-AB6F740D9FFF}" type="sibTrans" cxnId="{2BA65DEC-E719-4ED3-8135-48349D42DD04}">
      <dgm:prSet/>
      <dgm:spPr/>
      <dgm:t>
        <a:bodyPr/>
        <a:lstStyle/>
        <a:p>
          <a:endParaRPr lang="en-US"/>
        </a:p>
      </dgm:t>
    </dgm:pt>
    <dgm:pt modelId="{AA67F66C-F4E3-4AE3-9C55-A9DF49CFA6B2}" type="pres">
      <dgm:prSet presAssocID="{3F442EA2-39BA-4C9A-AD59-755D4917D532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C7FCC3-4508-4A2C-A699-80B56AC4DB56}" type="pres">
      <dgm:prSet presAssocID="{4DF9FE7B-F642-4898-A360-D4E3814E1A3D}" presName="circle1" presStyleLbl="lnNode1" presStyleIdx="0" presStyleCnt="3" custScaleX="368015" custScaleY="365653" custLinFactNeighborY="34784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721C4484-2C4E-47CE-9E3D-C44F02A7E166}" type="pres">
      <dgm:prSet presAssocID="{4DF9FE7B-F642-4898-A360-D4E3814E1A3D}" presName="text1" presStyleLbl="revTx" presStyleIdx="0" presStyleCnt="3" custLinFactY="53516" custLinFactNeighborX="-756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7CE74-1890-43D3-8AF8-CC63CCCAD27B}" type="pres">
      <dgm:prSet presAssocID="{4DF9FE7B-F642-4898-A360-D4E3814E1A3D}" presName="line1" presStyleLbl="callout" presStyleIdx="0" presStyleCnt="6" custFlipVert="1" custSzY="45720" custScaleX="252885" custLinFactX="-19978" custLinFactY="1323164" custLinFactNeighborX="-100000" custLinFactNeighborY="1400000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47E073D5-28F9-48F7-9EE3-CD1ABC58D94E}" type="pres">
      <dgm:prSet presAssocID="{4DF9FE7B-F642-4898-A360-D4E3814E1A3D}" presName="d1" presStyleLbl="callout" presStyleIdx="1" presStyleCnt="6" custScaleX="47510" custScaleY="48372" custLinFactNeighborX="-15862" custLinFactNeighborY="39213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B736C755-26C8-4FEA-91D7-F8104FF77E82}" type="pres">
      <dgm:prSet presAssocID="{3929B1E1-4BC4-4C73-ABE8-27CEF96A3652}" presName="circle2" presStyleLbl="lnNode1" presStyleIdx="1" presStyleCnt="3" custScaleX="183509" custScaleY="184114" custLinFactNeighborY="11600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CEA4BEA9-01EB-4151-A2FD-98FDADE4D4C5}" type="pres">
      <dgm:prSet presAssocID="{3929B1E1-4BC4-4C73-ABE8-27CEF96A3652}" presName="text2" presStyleLbl="revTx" presStyleIdx="1" presStyleCnt="3" custScaleX="127407" custLinFactY="-56234" custLinFactNeighborX="-1969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D34C2-9BDC-4865-B076-019F361ABD54}" type="pres">
      <dgm:prSet presAssocID="{3929B1E1-4BC4-4C73-ABE8-27CEF96A3652}" presName="line2" presStyleLbl="callout" presStyleIdx="2" presStyleCnt="6" custLinFactX="-25628" custLinFactY="-900000" custLinFactNeighborX="-100000" custLinFactNeighborY="-957115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6EAB163B-9BDD-4B30-AF27-57BCEF47A7CE}" type="pres">
      <dgm:prSet presAssocID="{3929B1E1-4BC4-4C73-ABE8-27CEF96A3652}" presName="d2" presStyleLbl="callout" presStyleIdx="3" presStyleCnt="6" custScaleX="72459" custScaleY="72991" custLinFactNeighborX="-26364" custLinFactNeighborY="-69956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62624312-B6AB-4491-B341-2BB3F078D684}" type="pres">
      <dgm:prSet presAssocID="{60CDF8D0-D4FC-4467-A51E-79C5A58B0B2C}" presName="circle3" presStyleLbl="lnNode1" presStyleIdx="2" presStyleCnt="3" custScaleX="115137" custScaleY="112869" custLinFactNeighborY="6960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F4B3DB09-8D8A-4833-A3A0-C8C2FB6EE995}" type="pres">
      <dgm:prSet presAssocID="{60CDF8D0-D4FC-4467-A51E-79C5A58B0B2C}" presName="text3" presStyleLbl="revTx" presStyleIdx="2" presStyleCnt="3" custScaleX="152910" custLinFactY="-92642" custLinFactNeighborX="-737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24D28-E700-487E-A5A5-E2FB1D5914A7}" type="pres">
      <dgm:prSet presAssocID="{60CDF8D0-D4FC-4467-A51E-79C5A58B0B2C}" presName="line3" presStyleLbl="callout" presStyleIdx="4" presStyleCnt="6" custLinFactX="-38083" custLinFactY="-2300000" custLinFactNeighborX="-100000" custLinFactNeighborY="-2303749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822C1557-A7EF-4D85-AEDD-F484CC850E49}" type="pres">
      <dgm:prSet presAssocID="{60CDF8D0-D4FC-4467-A51E-79C5A58B0B2C}" presName="d3" presStyleLbl="callout" presStyleIdx="5" presStyleCnt="6" custLinFactY="-97665" custLinFactNeighborX="-67820" custLinFactNeighborY="-100000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</dgm:ptLst>
  <dgm:cxnLst>
    <dgm:cxn modelId="{845B0E00-3251-4013-ACB2-8960CC41CC29}" type="presOf" srcId="{60CDF8D0-D4FC-4467-A51E-79C5A58B0B2C}" destId="{F4B3DB09-8D8A-4833-A3A0-C8C2FB6EE995}" srcOrd="0" destOrd="0" presId="urn:microsoft.com/office/officeart/2005/8/layout/target1"/>
    <dgm:cxn modelId="{C6DF1714-C79D-410C-A1F5-6515C0A16F8B}" type="presOf" srcId="{3F442EA2-39BA-4C9A-AD59-755D4917D532}" destId="{AA67F66C-F4E3-4AE3-9C55-A9DF49CFA6B2}" srcOrd="0" destOrd="0" presId="urn:microsoft.com/office/officeart/2005/8/layout/target1"/>
    <dgm:cxn modelId="{2BA65DEC-E719-4ED3-8135-48349D42DD04}" srcId="{3F442EA2-39BA-4C9A-AD59-755D4917D532}" destId="{60CDF8D0-D4FC-4467-A51E-79C5A58B0B2C}" srcOrd="2" destOrd="0" parTransId="{E12A269F-AB82-486A-9077-80F2BBBE48C2}" sibTransId="{3F7FD59D-A716-4310-A89A-AB6F740D9FFF}"/>
    <dgm:cxn modelId="{1339090C-9A95-4C05-841C-FA3AF987601B}" srcId="{3F442EA2-39BA-4C9A-AD59-755D4917D532}" destId="{3929B1E1-4BC4-4C73-ABE8-27CEF96A3652}" srcOrd="1" destOrd="0" parTransId="{F356CC76-9117-4B79-A270-BBBAFD3E9C79}" sibTransId="{19BA0C22-38BB-4E9F-89D5-0FF5FF9F12CE}"/>
    <dgm:cxn modelId="{BE95FAA3-685C-4607-91AE-E9BA57A2A0D0}" type="presOf" srcId="{3929B1E1-4BC4-4C73-ABE8-27CEF96A3652}" destId="{CEA4BEA9-01EB-4151-A2FD-98FDADE4D4C5}" srcOrd="0" destOrd="0" presId="urn:microsoft.com/office/officeart/2005/8/layout/target1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4B186085-42EF-47C0-A159-0BB693CACB15}" type="presOf" srcId="{4DF9FE7B-F642-4898-A360-D4E3814E1A3D}" destId="{721C4484-2C4E-47CE-9E3D-C44F02A7E166}" srcOrd="0" destOrd="0" presId="urn:microsoft.com/office/officeart/2005/8/layout/target1"/>
    <dgm:cxn modelId="{0E9878B7-5235-4EB1-99D4-86C512B0E6FE}" type="presParOf" srcId="{AA67F66C-F4E3-4AE3-9C55-A9DF49CFA6B2}" destId="{CBC7FCC3-4508-4A2C-A699-80B56AC4DB56}" srcOrd="0" destOrd="0" presId="urn:microsoft.com/office/officeart/2005/8/layout/target1"/>
    <dgm:cxn modelId="{F5EACB2A-96CE-402A-B723-161DD71E8E83}" type="presParOf" srcId="{AA67F66C-F4E3-4AE3-9C55-A9DF49CFA6B2}" destId="{721C4484-2C4E-47CE-9E3D-C44F02A7E166}" srcOrd="1" destOrd="0" presId="urn:microsoft.com/office/officeart/2005/8/layout/target1"/>
    <dgm:cxn modelId="{18CEA996-E4F3-4AF4-9F75-9D26015AA1D9}" type="presParOf" srcId="{AA67F66C-F4E3-4AE3-9C55-A9DF49CFA6B2}" destId="{BD57CE74-1890-43D3-8AF8-CC63CCCAD27B}" srcOrd="2" destOrd="0" presId="urn:microsoft.com/office/officeart/2005/8/layout/target1"/>
    <dgm:cxn modelId="{6B552A7F-B224-4E45-87AB-AA46DCDC0F11}" type="presParOf" srcId="{AA67F66C-F4E3-4AE3-9C55-A9DF49CFA6B2}" destId="{47E073D5-28F9-48F7-9EE3-CD1ABC58D94E}" srcOrd="3" destOrd="0" presId="urn:microsoft.com/office/officeart/2005/8/layout/target1"/>
    <dgm:cxn modelId="{1F403DA9-F10E-44A1-A414-79BC35501554}" type="presParOf" srcId="{AA67F66C-F4E3-4AE3-9C55-A9DF49CFA6B2}" destId="{B736C755-26C8-4FEA-91D7-F8104FF77E82}" srcOrd="4" destOrd="0" presId="urn:microsoft.com/office/officeart/2005/8/layout/target1"/>
    <dgm:cxn modelId="{DB95F0E7-459D-4FE7-A6BE-1E1D751F850B}" type="presParOf" srcId="{AA67F66C-F4E3-4AE3-9C55-A9DF49CFA6B2}" destId="{CEA4BEA9-01EB-4151-A2FD-98FDADE4D4C5}" srcOrd="5" destOrd="0" presId="urn:microsoft.com/office/officeart/2005/8/layout/target1"/>
    <dgm:cxn modelId="{92262166-C43F-4E0B-82CC-741F3190C9C5}" type="presParOf" srcId="{AA67F66C-F4E3-4AE3-9C55-A9DF49CFA6B2}" destId="{ED3D34C2-9BDC-4865-B076-019F361ABD54}" srcOrd="6" destOrd="0" presId="urn:microsoft.com/office/officeart/2005/8/layout/target1"/>
    <dgm:cxn modelId="{EFFA78FB-26D5-4D77-B9C8-9CAA773D8316}" type="presParOf" srcId="{AA67F66C-F4E3-4AE3-9C55-A9DF49CFA6B2}" destId="{6EAB163B-9BDD-4B30-AF27-57BCEF47A7CE}" srcOrd="7" destOrd="0" presId="urn:microsoft.com/office/officeart/2005/8/layout/target1"/>
    <dgm:cxn modelId="{F9FD3708-3216-441D-8CF3-57566B9FE03D}" type="presParOf" srcId="{AA67F66C-F4E3-4AE3-9C55-A9DF49CFA6B2}" destId="{62624312-B6AB-4491-B341-2BB3F078D684}" srcOrd="8" destOrd="0" presId="urn:microsoft.com/office/officeart/2005/8/layout/target1"/>
    <dgm:cxn modelId="{77AFAB08-2C6D-4AA7-A918-1217099753A1}" type="presParOf" srcId="{AA67F66C-F4E3-4AE3-9C55-A9DF49CFA6B2}" destId="{F4B3DB09-8D8A-4833-A3A0-C8C2FB6EE995}" srcOrd="9" destOrd="0" presId="urn:microsoft.com/office/officeart/2005/8/layout/target1"/>
    <dgm:cxn modelId="{EB82F49A-DC3A-4DA9-9544-9CCAC44B8720}" type="presParOf" srcId="{AA67F66C-F4E3-4AE3-9C55-A9DF49CFA6B2}" destId="{A0324D28-E700-487E-A5A5-E2FB1D5914A7}" srcOrd="10" destOrd="0" presId="urn:microsoft.com/office/officeart/2005/8/layout/target1"/>
    <dgm:cxn modelId="{1C6B854A-41DC-408E-9128-86613E2EB051}" type="presParOf" srcId="{AA67F66C-F4E3-4AE3-9C55-A9DF49CFA6B2}" destId="{822C1557-A7EF-4D85-AEDD-F484CC850E49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target1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F9FE7B-F642-4898-A360-D4E3814E1A3D}">
      <dgm:prSet phldrT="[Text]"/>
      <dgm:spPr/>
      <dgm:t>
        <a:bodyPr/>
        <a:lstStyle/>
        <a:p>
          <a:r>
            <a:rPr lang="en-US" b="1" dirty="0" err="1" smtClean="0"/>
            <a:t>Realisasi</a:t>
          </a:r>
          <a:endParaRPr lang="en-US" b="1" dirty="0" smtClean="0"/>
        </a:p>
        <a:p>
          <a:r>
            <a:rPr lang="en-US" b="1" dirty="0" smtClean="0"/>
            <a:t>63,9%</a:t>
          </a:r>
          <a:endParaRPr lang="en-US" b="1" dirty="0"/>
        </a:p>
      </dgm:t>
    </dgm:pt>
    <dgm:pt modelId="{1C10F06D-860A-4604-A7AD-02E614FE3976}" type="parTrans" cxnId="{EBD8BE8D-6018-43E2-B081-034BB5656EB6}">
      <dgm:prSet/>
      <dgm:spPr/>
      <dgm:t>
        <a:bodyPr/>
        <a:lstStyle/>
        <a:p>
          <a:endParaRPr lang="en-US"/>
        </a:p>
      </dgm:t>
    </dgm:pt>
    <dgm:pt modelId="{43C18EFF-81FC-4D70-8C6B-E95FF3730413}" type="sibTrans" cxnId="{EBD8BE8D-6018-43E2-B081-034BB5656EB6}">
      <dgm:prSet/>
      <dgm:spPr/>
      <dgm:t>
        <a:bodyPr/>
        <a:lstStyle/>
        <a:p>
          <a:endParaRPr lang="en-US"/>
        </a:p>
      </dgm:t>
    </dgm:pt>
    <dgm:pt modelId="{3929B1E1-4BC4-4C73-ABE8-27CEF96A3652}">
      <dgm:prSet phldrT="[Text]"/>
      <dgm:spPr/>
      <dgm:t>
        <a:bodyPr/>
        <a:lstStyle/>
        <a:p>
          <a:r>
            <a:rPr lang="en-US" b="1" dirty="0" err="1" smtClean="0"/>
            <a:t>Alokasi</a:t>
          </a:r>
          <a:r>
            <a:rPr lang="en-US" b="1" dirty="0" smtClean="0"/>
            <a:t> DPA</a:t>
          </a:r>
        </a:p>
        <a:p>
          <a:r>
            <a:rPr lang="en-US" b="1" dirty="0" smtClean="0"/>
            <a:t>46,5%</a:t>
          </a:r>
          <a:endParaRPr lang="en-US" b="1" dirty="0"/>
        </a:p>
      </dgm:t>
    </dgm:pt>
    <dgm:pt modelId="{F356CC76-9117-4B79-A270-BBBAFD3E9C79}" type="parTrans" cxnId="{1339090C-9A95-4C05-841C-FA3AF987601B}">
      <dgm:prSet/>
      <dgm:spPr/>
      <dgm:t>
        <a:bodyPr/>
        <a:lstStyle/>
        <a:p>
          <a:endParaRPr lang="en-US"/>
        </a:p>
      </dgm:t>
    </dgm:pt>
    <dgm:pt modelId="{19BA0C22-38BB-4E9F-89D5-0FF5FF9F12CE}" type="sibTrans" cxnId="{1339090C-9A95-4C05-841C-FA3AF987601B}">
      <dgm:prSet/>
      <dgm:spPr/>
      <dgm:t>
        <a:bodyPr/>
        <a:lstStyle/>
        <a:p>
          <a:endParaRPr lang="en-US"/>
        </a:p>
      </dgm:t>
    </dgm:pt>
    <dgm:pt modelId="{60CDF8D0-D4FC-4467-A51E-79C5A58B0B2C}">
      <dgm:prSet phldrT="[Text]"/>
      <dgm:spPr/>
      <dgm:t>
        <a:bodyPr/>
        <a:lstStyle/>
        <a:p>
          <a:r>
            <a:rPr lang="en-US" b="1" dirty="0" err="1" smtClean="0"/>
            <a:t>Indikasi</a:t>
          </a:r>
          <a:r>
            <a:rPr lang="en-US" b="1" dirty="0" smtClean="0"/>
            <a:t> </a:t>
          </a:r>
          <a:r>
            <a:rPr lang="en-US" b="1" dirty="0" err="1" smtClean="0"/>
            <a:t>Investasi</a:t>
          </a:r>
          <a:r>
            <a:rPr lang="en-US" b="1" dirty="0" smtClean="0"/>
            <a:t> MPS</a:t>
          </a:r>
          <a:endParaRPr lang="en-US" b="1" dirty="0"/>
        </a:p>
      </dgm:t>
    </dgm:pt>
    <dgm:pt modelId="{E12A269F-AB82-486A-9077-80F2BBBE48C2}" type="parTrans" cxnId="{2BA65DEC-E719-4ED3-8135-48349D42DD04}">
      <dgm:prSet/>
      <dgm:spPr/>
      <dgm:t>
        <a:bodyPr/>
        <a:lstStyle/>
        <a:p>
          <a:endParaRPr lang="en-US"/>
        </a:p>
      </dgm:t>
    </dgm:pt>
    <dgm:pt modelId="{3F7FD59D-A716-4310-A89A-AB6F740D9FFF}" type="sibTrans" cxnId="{2BA65DEC-E719-4ED3-8135-48349D42DD04}">
      <dgm:prSet/>
      <dgm:spPr/>
      <dgm:t>
        <a:bodyPr/>
        <a:lstStyle/>
        <a:p>
          <a:endParaRPr lang="en-US"/>
        </a:p>
      </dgm:t>
    </dgm:pt>
    <dgm:pt modelId="{AA67F66C-F4E3-4AE3-9C55-A9DF49CFA6B2}" type="pres">
      <dgm:prSet presAssocID="{3F442EA2-39BA-4C9A-AD59-755D4917D532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C7FCC3-4508-4A2C-A699-80B56AC4DB56}" type="pres">
      <dgm:prSet presAssocID="{4DF9FE7B-F642-4898-A360-D4E3814E1A3D}" presName="circle1" presStyleLbl="lnNode1" presStyleIdx="0" presStyleCnt="3" custScaleX="249005" custScaleY="248210" custLinFactNeighborY="34784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721C4484-2C4E-47CE-9E3D-C44F02A7E166}" type="pres">
      <dgm:prSet presAssocID="{4DF9FE7B-F642-4898-A360-D4E3814E1A3D}" presName="text1" presStyleLbl="revTx" presStyleIdx="0" presStyleCnt="3" custLinFactY="53516" custLinFactNeighborX="-756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7CE74-1890-43D3-8AF8-CC63CCCAD27B}" type="pres">
      <dgm:prSet presAssocID="{4DF9FE7B-F642-4898-A360-D4E3814E1A3D}" presName="line1" presStyleLbl="callout" presStyleIdx="0" presStyleCnt="6" custFlipVert="1" custSzY="45720" custScaleX="252885" custLinFactX="-23259" custLinFactY="1327349" custLinFactNeighborX="-100000" custLinFactNeighborY="1400000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47E073D5-28F9-48F7-9EE3-CD1ABC58D94E}" type="pres">
      <dgm:prSet presAssocID="{4DF9FE7B-F642-4898-A360-D4E3814E1A3D}" presName="d1" presStyleLbl="callout" presStyleIdx="1" presStyleCnt="6" custScaleX="47510" custScaleY="48372" custLinFactNeighborX="-15862" custLinFactNeighborY="39213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B736C755-26C8-4FEA-91D7-F8104FF77E82}" type="pres">
      <dgm:prSet presAssocID="{3929B1E1-4BC4-4C73-ABE8-27CEF96A3652}" presName="circle2" presStyleLbl="lnNode1" presStyleIdx="1" presStyleCnt="3" custScaleX="118331" custScaleY="122492" custLinFactNeighborY="11600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CEA4BEA9-01EB-4151-A2FD-98FDADE4D4C5}" type="pres">
      <dgm:prSet presAssocID="{3929B1E1-4BC4-4C73-ABE8-27CEF96A3652}" presName="text2" presStyleLbl="revTx" presStyleIdx="1" presStyleCnt="3" custLinFactNeighborX="-30690" custLinFactNeighborY="-55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D34C2-9BDC-4865-B076-019F361ABD54}" type="pres">
      <dgm:prSet presAssocID="{3929B1E1-4BC4-4C73-ABE8-27CEF96A3652}" presName="line2" presStyleLbl="callout" presStyleIdx="2" presStyleCnt="6" custLinFactX="-1119" custLinFactY="-511248" custLinFactNeighborX="-100000" custLinFactNeighborY="-600000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6EAB163B-9BDD-4B30-AF27-57BCEF47A7CE}" type="pres">
      <dgm:prSet presAssocID="{3929B1E1-4BC4-4C73-ABE8-27CEF96A3652}" presName="d2" presStyleLbl="callout" presStyleIdx="3" presStyleCnt="6" custScaleX="72459" custScaleY="72991" custLinFactNeighborX="-18663" custLinFactNeighborY="-47073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62624312-B6AB-4491-B341-2BB3F078D684}" type="pres">
      <dgm:prSet presAssocID="{60CDF8D0-D4FC-4467-A51E-79C5A58B0B2C}" presName="circle3" presStyleLbl="lnNode1" presStyleIdx="2" presStyleCnt="3" custScaleX="115137" custScaleY="117508" custLinFactNeighborY="6960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F4B3DB09-8D8A-4833-A3A0-C8C2FB6EE995}" type="pres">
      <dgm:prSet presAssocID="{60CDF8D0-D4FC-4467-A51E-79C5A58B0B2C}" presName="text3" presStyleLbl="revTx" presStyleIdx="2" presStyleCnt="3" custLinFactY="-100000" custLinFactNeighborX="-35389" custLinFactNeighborY="-142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24D28-E700-487E-A5A5-E2FB1D5914A7}" type="pres">
      <dgm:prSet presAssocID="{60CDF8D0-D4FC-4467-A51E-79C5A58B0B2C}" presName="line3" presStyleLbl="callout" presStyleIdx="4" presStyleCnt="6" custLinFactX="-38083" custLinFactY="-2200000" custLinFactNeighborX="-100000" custLinFactNeighborY="-2202164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822C1557-A7EF-4D85-AEDD-F484CC850E49}" type="pres">
      <dgm:prSet presAssocID="{60CDF8D0-D4FC-4467-A51E-79C5A58B0B2C}" presName="d3" presStyleLbl="callout" presStyleIdx="5" presStyleCnt="6" custLinFactY="-89010" custLinFactNeighborX="-67820" custLinFactNeighborY="-100000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</dgm:ptLst>
  <dgm:cxnLst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4132A1A9-E5C0-4AF4-ACD0-6A6078428EA2}" type="presOf" srcId="{60CDF8D0-D4FC-4467-A51E-79C5A58B0B2C}" destId="{F4B3DB09-8D8A-4833-A3A0-C8C2FB6EE995}" srcOrd="0" destOrd="0" presId="urn:microsoft.com/office/officeart/2005/8/layout/target1"/>
    <dgm:cxn modelId="{1339090C-9A95-4C05-841C-FA3AF987601B}" srcId="{3F442EA2-39BA-4C9A-AD59-755D4917D532}" destId="{3929B1E1-4BC4-4C73-ABE8-27CEF96A3652}" srcOrd="1" destOrd="0" parTransId="{F356CC76-9117-4B79-A270-BBBAFD3E9C79}" sibTransId="{19BA0C22-38BB-4E9F-89D5-0FF5FF9F12CE}"/>
    <dgm:cxn modelId="{9D2308D4-B507-4C19-A5BB-F2133D8401AC}" type="presOf" srcId="{3F442EA2-39BA-4C9A-AD59-755D4917D532}" destId="{AA67F66C-F4E3-4AE3-9C55-A9DF49CFA6B2}" srcOrd="0" destOrd="0" presId="urn:microsoft.com/office/officeart/2005/8/layout/target1"/>
    <dgm:cxn modelId="{6A75DEF1-6337-4835-BDBF-C47354BDDAB3}" type="presOf" srcId="{4DF9FE7B-F642-4898-A360-D4E3814E1A3D}" destId="{721C4484-2C4E-47CE-9E3D-C44F02A7E166}" srcOrd="0" destOrd="0" presId="urn:microsoft.com/office/officeart/2005/8/layout/target1"/>
    <dgm:cxn modelId="{0440E6A2-06DC-47D8-94FD-4934335161D7}" type="presOf" srcId="{3929B1E1-4BC4-4C73-ABE8-27CEF96A3652}" destId="{CEA4BEA9-01EB-4151-A2FD-98FDADE4D4C5}" srcOrd="0" destOrd="0" presId="urn:microsoft.com/office/officeart/2005/8/layout/target1"/>
    <dgm:cxn modelId="{2BA65DEC-E719-4ED3-8135-48349D42DD04}" srcId="{3F442EA2-39BA-4C9A-AD59-755D4917D532}" destId="{60CDF8D0-D4FC-4467-A51E-79C5A58B0B2C}" srcOrd="2" destOrd="0" parTransId="{E12A269F-AB82-486A-9077-80F2BBBE48C2}" sibTransId="{3F7FD59D-A716-4310-A89A-AB6F740D9FFF}"/>
    <dgm:cxn modelId="{2AC94E16-66E3-451F-9D5C-C416ED6A99A3}" type="presParOf" srcId="{AA67F66C-F4E3-4AE3-9C55-A9DF49CFA6B2}" destId="{CBC7FCC3-4508-4A2C-A699-80B56AC4DB56}" srcOrd="0" destOrd="0" presId="urn:microsoft.com/office/officeart/2005/8/layout/target1"/>
    <dgm:cxn modelId="{E42A07AA-B0A5-408C-819B-08445AACEEB5}" type="presParOf" srcId="{AA67F66C-F4E3-4AE3-9C55-A9DF49CFA6B2}" destId="{721C4484-2C4E-47CE-9E3D-C44F02A7E166}" srcOrd="1" destOrd="0" presId="urn:microsoft.com/office/officeart/2005/8/layout/target1"/>
    <dgm:cxn modelId="{BAB29420-7EB1-4A1F-9B9F-9982C37140E5}" type="presParOf" srcId="{AA67F66C-F4E3-4AE3-9C55-A9DF49CFA6B2}" destId="{BD57CE74-1890-43D3-8AF8-CC63CCCAD27B}" srcOrd="2" destOrd="0" presId="urn:microsoft.com/office/officeart/2005/8/layout/target1"/>
    <dgm:cxn modelId="{693A872C-BC20-419D-89A6-AB21B41595B0}" type="presParOf" srcId="{AA67F66C-F4E3-4AE3-9C55-A9DF49CFA6B2}" destId="{47E073D5-28F9-48F7-9EE3-CD1ABC58D94E}" srcOrd="3" destOrd="0" presId="urn:microsoft.com/office/officeart/2005/8/layout/target1"/>
    <dgm:cxn modelId="{D6C6B2E3-E059-4D1D-AA9D-CF6B3DDE7976}" type="presParOf" srcId="{AA67F66C-F4E3-4AE3-9C55-A9DF49CFA6B2}" destId="{B736C755-26C8-4FEA-91D7-F8104FF77E82}" srcOrd="4" destOrd="0" presId="urn:microsoft.com/office/officeart/2005/8/layout/target1"/>
    <dgm:cxn modelId="{3EED644B-56F0-471A-B68A-77FD118DDD57}" type="presParOf" srcId="{AA67F66C-F4E3-4AE3-9C55-A9DF49CFA6B2}" destId="{CEA4BEA9-01EB-4151-A2FD-98FDADE4D4C5}" srcOrd="5" destOrd="0" presId="urn:microsoft.com/office/officeart/2005/8/layout/target1"/>
    <dgm:cxn modelId="{DEB84E21-75E0-4454-92A3-187D48777AC1}" type="presParOf" srcId="{AA67F66C-F4E3-4AE3-9C55-A9DF49CFA6B2}" destId="{ED3D34C2-9BDC-4865-B076-019F361ABD54}" srcOrd="6" destOrd="0" presId="urn:microsoft.com/office/officeart/2005/8/layout/target1"/>
    <dgm:cxn modelId="{D42447DD-AC1C-4CA8-864A-88FA23C3FD8D}" type="presParOf" srcId="{AA67F66C-F4E3-4AE3-9C55-A9DF49CFA6B2}" destId="{6EAB163B-9BDD-4B30-AF27-57BCEF47A7CE}" srcOrd="7" destOrd="0" presId="urn:microsoft.com/office/officeart/2005/8/layout/target1"/>
    <dgm:cxn modelId="{E056C8F7-7047-4608-9951-BA7BB9B97055}" type="presParOf" srcId="{AA67F66C-F4E3-4AE3-9C55-A9DF49CFA6B2}" destId="{62624312-B6AB-4491-B341-2BB3F078D684}" srcOrd="8" destOrd="0" presId="urn:microsoft.com/office/officeart/2005/8/layout/target1"/>
    <dgm:cxn modelId="{5D840FAE-07AF-4131-802F-63DC37EBD493}" type="presParOf" srcId="{AA67F66C-F4E3-4AE3-9C55-A9DF49CFA6B2}" destId="{F4B3DB09-8D8A-4833-A3A0-C8C2FB6EE995}" srcOrd="9" destOrd="0" presId="urn:microsoft.com/office/officeart/2005/8/layout/target1"/>
    <dgm:cxn modelId="{DF83F832-6597-41D4-B54E-F676312DBD6D}" type="presParOf" srcId="{AA67F66C-F4E3-4AE3-9C55-A9DF49CFA6B2}" destId="{A0324D28-E700-487E-A5A5-E2FB1D5914A7}" srcOrd="10" destOrd="0" presId="urn:microsoft.com/office/officeart/2005/8/layout/target1"/>
    <dgm:cxn modelId="{B9425A29-AA8A-4DAC-A830-59BC9F7EB6FA}" type="presParOf" srcId="{AA67F66C-F4E3-4AE3-9C55-A9DF49CFA6B2}" destId="{822C1557-A7EF-4D85-AEDD-F484CC850E49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target1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F9FE7B-F642-4898-A360-D4E3814E1A3D}">
      <dgm:prSet phldrT="[Text]"/>
      <dgm:spPr/>
      <dgm:t>
        <a:bodyPr/>
        <a:lstStyle/>
        <a:p>
          <a:r>
            <a:rPr lang="en-US" b="1" dirty="0" err="1" smtClean="0"/>
            <a:t>Realisasi</a:t>
          </a:r>
          <a:endParaRPr lang="en-US" b="1" dirty="0" smtClean="0"/>
        </a:p>
        <a:p>
          <a:r>
            <a:rPr lang="en-US" b="1" dirty="0" smtClean="0"/>
            <a:t>43,7%</a:t>
          </a:r>
          <a:endParaRPr lang="en-US" b="1" dirty="0"/>
        </a:p>
      </dgm:t>
    </dgm:pt>
    <dgm:pt modelId="{1C10F06D-860A-4604-A7AD-02E614FE3976}" type="parTrans" cxnId="{EBD8BE8D-6018-43E2-B081-034BB5656EB6}">
      <dgm:prSet/>
      <dgm:spPr/>
      <dgm:t>
        <a:bodyPr/>
        <a:lstStyle/>
        <a:p>
          <a:endParaRPr lang="en-US"/>
        </a:p>
      </dgm:t>
    </dgm:pt>
    <dgm:pt modelId="{43C18EFF-81FC-4D70-8C6B-E95FF3730413}" type="sibTrans" cxnId="{EBD8BE8D-6018-43E2-B081-034BB5656EB6}">
      <dgm:prSet/>
      <dgm:spPr/>
      <dgm:t>
        <a:bodyPr/>
        <a:lstStyle/>
        <a:p>
          <a:endParaRPr lang="en-US"/>
        </a:p>
      </dgm:t>
    </dgm:pt>
    <dgm:pt modelId="{3929B1E1-4BC4-4C73-ABE8-27CEF96A3652}">
      <dgm:prSet phldrT="[Text]"/>
      <dgm:spPr/>
      <dgm:t>
        <a:bodyPr/>
        <a:lstStyle/>
        <a:p>
          <a:r>
            <a:rPr lang="en-US" b="1" dirty="0" err="1" smtClean="0"/>
            <a:t>Alokasi</a:t>
          </a:r>
          <a:r>
            <a:rPr lang="en-US" b="1" dirty="0" smtClean="0"/>
            <a:t> DPA</a:t>
          </a:r>
        </a:p>
        <a:p>
          <a:r>
            <a:rPr lang="en-US" b="1" dirty="0" smtClean="0"/>
            <a:t>65,4%</a:t>
          </a:r>
          <a:endParaRPr lang="en-US" b="1" dirty="0"/>
        </a:p>
      </dgm:t>
    </dgm:pt>
    <dgm:pt modelId="{F356CC76-9117-4B79-A270-BBBAFD3E9C79}" type="parTrans" cxnId="{1339090C-9A95-4C05-841C-FA3AF987601B}">
      <dgm:prSet/>
      <dgm:spPr/>
      <dgm:t>
        <a:bodyPr/>
        <a:lstStyle/>
        <a:p>
          <a:endParaRPr lang="en-US"/>
        </a:p>
      </dgm:t>
    </dgm:pt>
    <dgm:pt modelId="{19BA0C22-38BB-4E9F-89D5-0FF5FF9F12CE}" type="sibTrans" cxnId="{1339090C-9A95-4C05-841C-FA3AF987601B}">
      <dgm:prSet/>
      <dgm:spPr/>
      <dgm:t>
        <a:bodyPr/>
        <a:lstStyle/>
        <a:p>
          <a:endParaRPr lang="en-US"/>
        </a:p>
      </dgm:t>
    </dgm:pt>
    <dgm:pt modelId="{60CDF8D0-D4FC-4467-A51E-79C5A58B0B2C}">
      <dgm:prSet phldrT="[Text]"/>
      <dgm:spPr/>
      <dgm:t>
        <a:bodyPr/>
        <a:lstStyle/>
        <a:p>
          <a:r>
            <a:rPr lang="en-US" b="1" dirty="0" err="1" smtClean="0"/>
            <a:t>Indikasi</a:t>
          </a:r>
          <a:r>
            <a:rPr lang="en-US" b="1" dirty="0" smtClean="0"/>
            <a:t> </a:t>
          </a:r>
          <a:r>
            <a:rPr lang="en-US" b="1" dirty="0" err="1" smtClean="0"/>
            <a:t>Investasi</a:t>
          </a:r>
          <a:r>
            <a:rPr lang="en-US" b="1" dirty="0" smtClean="0"/>
            <a:t> MPS</a:t>
          </a:r>
          <a:endParaRPr lang="en-US" b="1" dirty="0"/>
        </a:p>
      </dgm:t>
    </dgm:pt>
    <dgm:pt modelId="{E12A269F-AB82-486A-9077-80F2BBBE48C2}" type="parTrans" cxnId="{2BA65DEC-E719-4ED3-8135-48349D42DD04}">
      <dgm:prSet/>
      <dgm:spPr/>
      <dgm:t>
        <a:bodyPr/>
        <a:lstStyle/>
        <a:p>
          <a:endParaRPr lang="en-US"/>
        </a:p>
      </dgm:t>
    </dgm:pt>
    <dgm:pt modelId="{3F7FD59D-A716-4310-A89A-AB6F740D9FFF}" type="sibTrans" cxnId="{2BA65DEC-E719-4ED3-8135-48349D42DD04}">
      <dgm:prSet/>
      <dgm:spPr/>
      <dgm:t>
        <a:bodyPr/>
        <a:lstStyle/>
        <a:p>
          <a:endParaRPr lang="en-US"/>
        </a:p>
      </dgm:t>
    </dgm:pt>
    <dgm:pt modelId="{AA67F66C-F4E3-4AE3-9C55-A9DF49CFA6B2}" type="pres">
      <dgm:prSet presAssocID="{3F442EA2-39BA-4C9A-AD59-755D4917D532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C7FCC3-4508-4A2C-A699-80B56AC4DB56}" type="pres">
      <dgm:prSet presAssocID="{4DF9FE7B-F642-4898-A360-D4E3814E1A3D}" presName="circle1" presStyleLbl="lnNode1" presStyleIdx="0" presStyleCnt="3" custScaleX="257060" custScaleY="258974" custLinFactNeighborY="34784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721C4484-2C4E-47CE-9E3D-C44F02A7E166}" type="pres">
      <dgm:prSet presAssocID="{4DF9FE7B-F642-4898-A360-D4E3814E1A3D}" presName="text1" presStyleLbl="revTx" presStyleIdx="0" presStyleCnt="3" custLinFactY="53516" custLinFactNeighborX="-756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7CE74-1890-43D3-8AF8-CC63CCCAD27B}" type="pres">
      <dgm:prSet presAssocID="{4DF9FE7B-F642-4898-A360-D4E3814E1A3D}" presName="line1" presStyleLbl="callout" presStyleIdx="0" presStyleCnt="6" custFlipVert="1" custSzY="45720" custScaleX="252885" custLinFactX="-7810" custLinFactY="1300000" custLinFactNeighborX="-100000" custLinFactNeighborY="1377997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47E073D5-28F9-48F7-9EE3-CD1ABC58D94E}" type="pres">
      <dgm:prSet presAssocID="{4DF9FE7B-F642-4898-A360-D4E3814E1A3D}" presName="d1" presStyleLbl="callout" presStyleIdx="1" presStyleCnt="6" custScaleX="47510" custScaleY="48372" custLinFactNeighborX="-15862" custLinFactNeighborY="39213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B736C755-26C8-4FEA-91D7-F8104FF77E82}" type="pres">
      <dgm:prSet presAssocID="{3929B1E1-4BC4-4C73-ABE8-27CEF96A3652}" presName="circle2" presStyleLbl="lnNode1" presStyleIdx="1" presStyleCnt="3" custScaleX="154136" custScaleY="150369" custLinFactNeighborY="11600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CEA4BEA9-01EB-4151-A2FD-98FDADE4D4C5}" type="pres">
      <dgm:prSet presAssocID="{3929B1E1-4BC4-4C73-ABE8-27CEF96A3652}" presName="text2" presStyleLbl="revTx" presStyleIdx="1" presStyleCnt="3" custLinFactNeighborX="-33008" custLinFactNeighborY="-520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D34C2-9BDC-4865-B076-019F361ABD54}" type="pres">
      <dgm:prSet presAssocID="{3929B1E1-4BC4-4C73-ABE8-27CEF96A3652}" presName="line2" presStyleLbl="callout" presStyleIdx="2" presStyleCnt="6" custLinFactX="-28941" custLinFactY="-700000" custLinFactNeighborX="-100000" custLinFactNeighborY="-764030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6EAB163B-9BDD-4B30-AF27-57BCEF47A7CE}" type="pres">
      <dgm:prSet presAssocID="{3929B1E1-4BC4-4C73-ABE8-27CEF96A3652}" presName="d2" presStyleLbl="callout" presStyleIdx="3" presStyleCnt="6" custScaleX="72459" custScaleY="72991" custLinFactNeighborX="-27405" custLinFactNeighborY="-57892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62624312-B6AB-4491-B341-2BB3F078D684}" type="pres">
      <dgm:prSet presAssocID="{60CDF8D0-D4FC-4467-A51E-79C5A58B0B2C}" presName="circle3" presStyleLbl="lnNode1" presStyleIdx="2" presStyleCnt="3" custScaleX="115137" custScaleY="117508" custLinFactNeighborY="6960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F4B3DB09-8D8A-4833-A3A0-C8C2FB6EE995}" type="pres">
      <dgm:prSet presAssocID="{60CDF8D0-D4FC-4467-A51E-79C5A58B0B2C}" presName="text3" presStyleLbl="revTx" presStyleIdx="2" presStyleCnt="3" custLinFactY="-100000" custLinFactNeighborX="-35389" custLinFactNeighborY="-1542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24D28-E700-487E-A5A5-E2FB1D5914A7}" type="pres">
      <dgm:prSet presAssocID="{60CDF8D0-D4FC-4467-A51E-79C5A58B0B2C}" presName="line3" presStyleLbl="callout" presStyleIdx="4" presStyleCnt="6" custLinFactX="-38083" custLinFactY="-2300000" custLinFactNeighborX="-100000" custLinFactNeighborY="-2303749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822C1557-A7EF-4D85-AEDD-F484CC850E49}" type="pres">
      <dgm:prSet presAssocID="{60CDF8D0-D4FC-4467-A51E-79C5A58B0B2C}" presName="d3" presStyleLbl="callout" presStyleIdx="5" presStyleCnt="6" custLinFactY="-97665" custLinFactNeighborX="-67820" custLinFactNeighborY="-100000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</dgm:ptLst>
  <dgm:cxnLst>
    <dgm:cxn modelId="{1339090C-9A95-4C05-841C-FA3AF987601B}" srcId="{3F442EA2-39BA-4C9A-AD59-755D4917D532}" destId="{3929B1E1-4BC4-4C73-ABE8-27CEF96A3652}" srcOrd="1" destOrd="0" parTransId="{F356CC76-9117-4B79-A270-BBBAFD3E9C79}" sibTransId="{19BA0C22-38BB-4E9F-89D5-0FF5FF9F12CE}"/>
    <dgm:cxn modelId="{9A6F53C2-4ACF-4215-A561-AD3A24472C81}" type="presOf" srcId="{3F442EA2-39BA-4C9A-AD59-755D4917D532}" destId="{AA67F66C-F4E3-4AE3-9C55-A9DF49CFA6B2}" srcOrd="0" destOrd="0" presId="urn:microsoft.com/office/officeart/2005/8/layout/target1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CC46F0FF-3C78-486C-A89D-14629C76E76A}" type="presOf" srcId="{60CDF8D0-D4FC-4467-A51E-79C5A58B0B2C}" destId="{F4B3DB09-8D8A-4833-A3A0-C8C2FB6EE995}" srcOrd="0" destOrd="0" presId="urn:microsoft.com/office/officeart/2005/8/layout/target1"/>
    <dgm:cxn modelId="{3BD7E142-2D92-4717-887B-3E95C6DF082B}" type="presOf" srcId="{3929B1E1-4BC4-4C73-ABE8-27CEF96A3652}" destId="{CEA4BEA9-01EB-4151-A2FD-98FDADE4D4C5}" srcOrd="0" destOrd="0" presId="urn:microsoft.com/office/officeart/2005/8/layout/target1"/>
    <dgm:cxn modelId="{2BA65DEC-E719-4ED3-8135-48349D42DD04}" srcId="{3F442EA2-39BA-4C9A-AD59-755D4917D532}" destId="{60CDF8D0-D4FC-4467-A51E-79C5A58B0B2C}" srcOrd="2" destOrd="0" parTransId="{E12A269F-AB82-486A-9077-80F2BBBE48C2}" sibTransId="{3F7FD59D-A716-4310-A89A-AB6F740D9FFF}"/>
    <dgm:cxn modelId="{6957B326-717D-49FB-996F-AD33F3D00204}" type="presOf" srcId="{4DF9FE7B-F642-4898-A360-D4E3814E1A3D}" destId="{721C4484-2C4E-47CE-9E3D-C44F02A7E166}" srcOrd="0" destOrd="0" presId="urn:microsoft.com/office/officeart/2005/8/layout/target1"/>
    <dgm:cxn modelId="{E7200CBD-D947-48DE-950D-BFD34F7FD4A4}" type="presParOf" srcId="{AA67F66C-F4E3-4AE3-9C55-A9DF49CFA6B2}" destId="{CBC7FCC3-4508-4A2C-A699-80B56AC4DB56}" srcOrd="0" destOrd="0" presId="urn:microsoft.com/office/officeart/2005/8/layout/target1"/>
    <dgm:cxn modelId="{53E5A376-5A38-479C-8A1E-2A467D5741AE}" type="presParOf" srcId="{AA67F66C-F4E3-4AE3-9C55-A9DF49CFA6B2}" destId="{721C4484-2C4E-47CE-9E3D-C44F02A7E166}" srcOrd="1" destOrd="0" presId="urn:microsoft.com/office/officeart/2005/8/layout/target1"/>
    <dgm:cxn modelId="{2B0C413E-D247-442B-9C0E-7E3FD5FF3A13}" type="presParOf" srcId="{AA67F66C-F4E3-4AE3-9C55-A9DF49CFA6B2}" destId="{BD57CE74-1890-43D3-8AF8-CC63CCCAD27B}" srcOrd="2" destOrd="0" presId="urn:microsoft.com/office/officeart/2005/8/layout/target1"/>
    <dgm:cxn modelId="{5334733D-A0AE-4C73-B270-21C10B794E58}" type="presParOf" srcId="{AA67F66C-F4E3-4AE3-9C55-A9DF49CFA6B2}" destId="{47E073D5-28F9-48F7-9EE3-CD1ABC58D94E}" srcOrd="3" destOrd="0" presId="urn:microsoft.com/office/officeart/2005/8/layout/target1"/>
    <dgm:cxn modelId="{1C54E4AF-F902-45FF-825A-974A0E9AE9A3}" type="presParOf" srcId="{AA67F66C-F4E3-4AE3-9C55-A9DF49CFA6B2}" destId="{B736C755-26C8-4FEA-91D7-F8104FF77E82}" srcOrd="4" destOrd="0" presId="urn:microsoft.com/office/officeart/2005/8/layout/target1"/>
    <dgm:cxn modelId="{B5868802-65F5-4664-B5BB-E5C7B39C7A5F}" type="presParOf" srcId="{AA67F66C-F4E3-4AE3-9C55-A9DF49CFA6B2}" destId="{CEA4BEA9-01EB-4151-A2FD-98FDADE4D4C5}" srcOrd="5" destOrd="0" presId="urn:microsoft.com/office/officeart/2005/8/layout/target1"/>
    <dgm:cxn modelId="{5740B36A-1AC1-4D87-A725-0F87160DF570}" type="presParOf" srcId="{AA67F66C-F4E3-4AE3-9C55-A9DF49CFA6B2}" destId="{ED3D34C2-9BDC-4865-B076-019F361ABD54}" srcOrd="6" destOrd="0" presId="urn:microsoft.com/office/officeart/2005/8/layout/target1"/>
    <dgm:cxn modelId="{7642FFC8-6F0F-48A7-AAD2-BF751C4CF2E8}" type="presParOf" srcId="{AA67F66C-F4E3-4AE3-9C55-A9DF49CFA6B2}" destId="{6EAB163B-9BDD-4B30-AF27-57BCEF47A7CE}" srcOrd="7" destOrd="0" presId="urn:microsoft.com/office/officeart/2005/8/layout/target1"/>
    <dgm:cxn modelId="{AC3E2D2B-90DD-4EB0-A79C-07D333FCF7B3}" type="presParOf" srcId="{AA67F66C-F4E3-4AE3-9C55-A9DF49CFA6B2}" destId="{62624312-B6AB-4491-B341-2BB3F078D684}" srcOrd="8" destOrd="0" presId="urn:microsoft.com/office/officeart/2005/8/layout/target1"/>
    <dgm:cxn modelId="{5AA45DB7-74C9-45D8-A370-97A1AC4D4ECC}" type="presParOf" srcId="{AA67F66C-F4E3-4AE3-9C55-A9DF49CFA6B2}" destId="{F4B3DB09-8D8A-4833-A3A0-C8C2FB6EE995}" srcOrd="9" destOrd="0" presId="urn:microsoft.com/office/officeart/2005/8/layout/target1"/>
    <dgm:cxn modelId="{8FDF9E85-A897-4B60-8A8E-5F469A9770AC}" type="presParOf" srcId="{AA67F66C-F4E3-4AE3-9C55-A9DF49CFA6B2}" destId="{A0324D28-E700-487E-A5A5-E2FB1D5914A7}" srcOrd="10" destOrd="0" presId="urn:microsoft.com/office/officeart/2005/8/layout/target1"/>
    <dgm:cxn modelId="{02F6BDCE-A699-4AAA-9071-C705AF371814}" type="presParOf" srcId="{AA67F66C-F4E3-4AE3-9C55-A9DF49CFA6B2}" destId="{822C1557-A7EF-4D85-AEDD-F484CC850E49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target1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F9FE7B-F642-4898-A360-D4E3814E1A3D}">
      <dgm:prSet phldrT="[Text]"/>
      <dgm:spPr/>
      <dgm:t>
        <a:bodyPr/>
        <a:lstStyle/>
        <a:p>
          <a:r>
            <a:rPr lang="en-US" b="1" dirty="0" err="1" smtClean="0"/>
            <a:t>Realisasi</a:t>
          </a:r>
          <a:endParaRPr lang="en-US" b="1" dirty="0" smtClean="0"/>
        </a:p>
        <a:p>
          <a:r>
            <a:rPr lang="en-US" b="1" dirty="0" smtClean="0"/>
            <a:t>0%</a:t>
          </a:r>
          <a:endParaRPr lang="en-US" b="1" dirty="0"/>
        </a:p>
      </dgm:t>
    </dgm:pt>
    <dgm:pt modelId="{1C10F06D-860A-4604-A7AD-02E614FE3976}" type="parTrans" cxnId="{EBD8BE8D-6018-43E2-B081-034BB5656EB6}">
      <dgm:prSet/>
      <dgm:spPr/>
      <dgm:t>
        <a:bodyPr/>
        <a:lstStyle/>
        <a:p>
          <a:endParaRPr lang="en-US"/>
        </a:p>
      </dgm:t>
    </dgm:pt>
    <dgm:pt modelId="{43C18EFF-81FC-4D70-8C6B-E95FF3730413}" type="sibTrans" cxnId="{EBD8BE8D-6018-43E2-B081-034BB5656EB6}">
      <dgm:prSet/>
      <dgm:spPr/>
      <dgm:t>
        <a:bodyPr/>
        <a:lstStyle/>
        <a:p>
          <a:endParaRPr lang="en-US"/>
        </a:p>
      </dgm:t>
    </dgm:pt>
    <dgm:pt modelId="{3929B1E1-4BC4-4C73-ABE8-27CEF96A3652}">
      <dgm:prSet phldrT="[Text]"/>
      <dgm:spPr/>
      <dgm:t>
        <a:bodyPr/>
        <a:lstStyle/>
        <a:p>
          <a:r>
            <a:rPr lang="en-US" b="1" dirty="0" err="1" smtClean="0"/>
            <a:t>Alokasi</a:t>
          </a:r>
          <a:r>
            <a:rPr lang="en-US" b="1" dirty="0" smtClean="0"/>
            <a:t> DPA</a:t>
          </a:r>
        </a:p>
        <a:p>
          <a:r>
            <a:rPr lang="en-US" b="1" dirty="0" smtClean="0"/>
            <a:t>98,8%</a:t>
          </a:r>
          <a:endParaRPr lang="en-US" b="1" dirty="0"/>
        </a:p>
      </dgm:t>
    </dgm:pt>
    <dgm:pt modelId="{F356CC76-9117-4B79-A270-BBBAFD3E9C79}" type="parTrans" cxnId="{1339090C-9A95-4C05-841C-FA3AF987601B}">
      <dgm:prSet/>
      <dgm:spPr/>
      <dgm:t>
        <a:bodyPr/>
        <a:lstStyle/>
        <a:p>
          <a:endParaRPr lang="en-US"/>
        </a:p>
      </dgm:t>
    </dgm:pt>
    <dgm:pt modelId="{19BA0C22-38BB-4E9F-89D5-0FF5FF9F12CE}" type="sibTrans" cxnId="{1339090C-9A95-4C05-841C-FA3AF987601B}">
      <dgm:prSet/>
      <dgm:spPr/>
      <dgm:t>
        <a:bodyPr/>
        <a:lstStyle/>
        <a:p>
          <a:endParaRPr lang="en-US"/>
        </a:p>
      </dgm:t>
    </dgm:pt>
    <dgm:pt modelId="{60CDF8D0-D4FC-4467-A51E-79C5A58B0B2C}">
      <dgm:prSet phldrT="[Text]"/>
      <dgm:spPr/>
      <dgm:t>
        <a:bodyPr/>
        <a:lstStyle/>
        <a:p>
          <a:r>
            <a:rPr lang="en-US" b="1" dirty="0" err="1" smtClean="0"/>
            <a:t>Indikasi</a:t>
          </a:r>
          <a:r>
            <a:rPr lang="en-US" b="1" dirty="0" smtClean="0"/>
            <a:t> </a:t>
          </a:r>
          <a:r>
            <a:rPr lang="en-US" b="1" dirty="0" err="1" smtClean="0"/>
            <a:t>Investasi</a:t>
          </a:r>
          <a:r>
            <a:rPr lang="en-US" b="1" dirty="0" smtClean="0"/>
            <a:t> MPS</a:t>
          </a:r>
          <a:endParaRPr lang="en-US" b="1" dirty="0"/>
        </a:p>
      </dgm:t>
    </dgm:pt>
    <dgm:pt modelId="{E12A269F-AB82-486A-9077-80F2BBBE48C2}" type="parTrans" cxnId="{2BA65DEC-E719-4ED3-8135-48349D42DD04}">
      <dgm:prSet/>
      <dgm:spPr/>
      <dgm:t>
        <a:bodyPr/>
        <a:lstStyle/>
        <a:p>
          <a:endParaRPr lang="en-US"/>
        </a:p>
      </dgm:t>
    </dgm:pt>
    <dgm:pt modelId="{3F7FD59D-A716-4310-A89A-AB6F740D9FFF}" type="sibTrans" cxnId="{2BA65DEC-E719-4ED3-8135-48349D42DD04}">
      <dgm:prSet/>
      <dgm:spPr/>
      <dgm:t>
        <a:bodyPr/>
        <a:lstStyle/>
        <a:p>
          <a:endParaRPr lang="en-US"/>
        </a:p>
      </dgm:t>
    </dgm:pt>
    <dgm:pt modelId="{AA67F66C-F4E3-4AE3-9C55-A9DF49CFA6B2}" type="pres">
      <dgm:prSet presAssocID="{3F442EA2-39BA-4C9A-AD59-755D4917D532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C7FCC3-4508-4A2C-A699-80B56AC4DB56}" type="pres">
      <dgm:prSet presAssocID="{4DF9FE7B-F642-4898-A360-D4E3814E1A3D}" presName="circle1" presStyleLbl="lnNode1" presStyleIdx="0" presStyleCnt="3" custScaleX="368015" custScaleY="365653" custLinFactNeighborY="34784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721C4484-2C4E-47CE-9E3D-C44F02A7E166}" type="pres">
      <dgm:prSet presAssocID="{4DF9FE7B-F642-4898-A360-D4E3814E1A3D}" presName="text1" presStyleLbl="revTx" presStyleIdx="0" presStyleCnt="3" custLinFactY="53516" custLinFactNeighborX="-756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7CE74-1890-43D3-8AF8-CC63CCCAD27B}" type="pres">
      <dgm:prSet presAssocID="{4DF9FE7B-F642-4898-A360-D4E3814E1A3D}" presName="line1" presStyleLbl="callout" presStyleIdx="0" presStyleCnt="6" custFlipVert="1" custSzY="45720" custScaleX="252885" custLinFactX="-7810" custLinFactY="1300000" custLinFactNeighborX="-100000" custLinFactNeighborY="1335827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47E073D5-28F9-48F7-9EE3-CD1ABC58D94E}" type="pres">
      <dgm:prSet presAssocID="{4DF9FE7B-F642-4898-A360-D4E3814E1A3D}" presName="d1" presStyleLbl="callout" presStyleIdx="1" presStyleCnt="6" custScaleX="47510" custScaleY="48372" custLinFactNeighborX="-15862" custLinFactNeighborY="39213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B736C755-26C8-4FEA-91D7-F8104FF77E82}" type="pres">
      <dgm:prSet presAssocID="{3929B1E1-4BC4-4C73-ABE8-27CEF96A3652}" presName="circle2" presStyleLbl="lnNode1" presStyleIdx="1" presStyleCnt="3" custScaleX="179577" custScaleY="186565" custLinFactNeighborY="11600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CEA4BEA9-01EB-4151-A2FD-98FDADE4D4C5}" type="pres">
      <dgm:prSet presAssocID="{3929B1E1-4BC4-4C73-ABE8-27CEF96A3652}" presName="text2" presStyleLbl="revTx" presStyleIdx="1" presStyleCnt="3" custLinFactNeighborX="-41785" custLinFactNeighborY="-56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D34C2-9BDC-4865-B076-019F361ABD54}" type="pres">
      <dgm:prSet presAssocID="{3929B1E1-4BC4-4C73-ABE8-27CEF96A3652}" presName="line2" presStyleLbl="callout" presStyleIdx="2" presStyleCnt="6" custLinFactX="-44176" custLinFactY="-586837" custLinFactNeighborX="-100000" custLinFactNeighborY="-600000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6EAB163B-9BDD-4B30-AF27-57BCEF47A7CE}" type="pres">
      <dgm:prSet presAssocID="{3929B1E1-4BC4-4C73-ABE8-27CEF96A3652}" presName="d2" presStyleLbl="callout" presStyleIdx="3" presStyleCnt="6" custScaleX="72459" custScaleY="72991" custLinFactNeighborX="-32192" custLinFactNeighborY="-49395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62624312-B6AB-4491-B341-2BB3F078D684}" type="pres">
      <dgm:prSet presAssocID="{60CDF8D0-D4FC-4467-A51E-79C5A58B0B2C}" presName="circle3" presStyleLbl="lnNode1" presStyleIdx="2" presStyleCnt="3" custScaleX="115137" custScaleY="117508" custLinFactNeighborY="6960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F4B3DB09-8D8A-4833-A3A0-C8C2FB6EE995}" type="pres">
      <dgm:prSet presAssocID="{60CDF8D0-D4FC-4467-A51E-79C5A58B0B2C}" presName="text3" presStyleLbl="revTx" presStyleIdx="2" presStyleCnt="3" custLinFactY="-100000" custLinFactNeighborX="-35389" custLinFactNeighborY="-1565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24D28-E700-487E-A5A5-E2FB1D5914A7}" type="pres">
      <dgm:prSet presAssocID="{60CDF8D0-D4FC-4467-A51E-79C5A58B0B2C}" presName="line3" presStyleLbl="callout" presStyleIdx="4" presStyleCnt="6" custLinFactX="-38083" custLinFactY="-2300000" custLinFactNeighborX="-100000" custLinFactNeighborY="-2303749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822C1557-A7EF-4D85-AEDD-F484CC850E49}" type="pres">
      <dgm:prSet presAssocID="{60CDF8D0-D4FC-4467-A51E-79C5A58B0B2C}" presName="d3" presStyleLbl="callout" presStyleIdx="5" presStyleCnt="6" custLinFactY="-97665" custLinFactNeighborX="-67820" custLinFactNeighborY="-100000"/>
      <dgm:spPr>
        <a:ln w="28575">
          <a:solidFill>
            <a:srgbClr val="FF0000"/>
          </a:solidFill>
        </a:ln>
      </dgm:spPr>
      <dgm:t>
        <a:bodyPr/>
        <a:lstStyle/>
        <a:p>
          <a:endParaRPr lang="en-US"/>
        </a:p>
      </dgm:t>
    </dgm:pt>
  </dgm:ptLst>
  <dgm:cxnLst>
    <dgm:cxn modelId="{C3A75955-A42B-4EC2-AD61-349898605F51}" type="presOf" srcId="{3F442EA2-39BA-4C9A-AD59-755D4917D532}" destId="{AA67F66C-F4E3-4AE3-9C55-A9DF49CFA6B2}" srcOrd="0" destOrd="0" presId="urn:microsoft.com/office/officeart/2005/8/layout/target1"/>
    <dgm:cxn modelId="{F4DA7963-26CD-4EC9-9534-C7E60B15993F}" type="presOf" srcId="{3929B1E1-4BC4-4C73-ABE8-27CEF96A3652}" destId="{CEA4BEA9-01EB-4151-A2FD-98FDADE4D4C5}" srcOrd="0" destOrd="0" presId="urn:microsoft.com/office/officeart/2005/8/layout/target1"/>
    <dgm:cxn modelId="{2BA65DEC-E719-4ED3-8135-48349D42DD04}" srcId="{3F442EA2-39BA-4C9A-AD59-755D4917D532}" destId="{60CDF8D0-D4FC-4467-A51E-79C5A58B0B2C}" srcOrd="2" destOrd="0" parTransId="{E12A269F-AB82-486A-9077-80F2BBBE48C2}" sibTransId="{3F7FD59D-A716-4310-A89A-AB6F740D9FFF}"/>
    <dgm:cxn modelId="{1339090C-9A95-4C05-841C-FA3AF987601B}" srcId="{3F442EA2-39BA-4C9A-AD59-755D4917D532}" destId="{3929B1E1-4BC4-4C73-ABE8-27CEF96A3652}" srcOrd="1" destOrd="0" parTransId="{F356CC76-9117-4B79-A270-BBBAFD3E9C79}" sibTransId="{19BA0C22-38BB-4E9F-89D5-0FF5FF9F12CE}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47ADA03B-C042-4A56-B634-E96F048F6F08}" type="presOf" srcId="{60CDF8D0-D4FC-4467-A51E-79C5A58B0B2C}" destId="{F4B3DB09-8D8A-4833-A3A0-C8C2FB6EE995}" srcOrd="0" destOrd="0" presId="urn:microsoft.com/office/officeart/2005/8/layout/target1"/>
    <dgm:cxn modelId="{77D0DBFA-0506-451D-BFBD-D22C3DFB8CE8}" type="presOf" srcId="{4DF9FE7B-F642-4898-A360-D4E3814E1A3D}" destId="{721C4484-2C4E-47CE-9E3D-C44F02A7E166}" srcOrd="0" destOrd="0" presId="urn:microsoft.com/office/officeart/2005/8/layout/target1"/>
    <dgm:cxn modelId="{83AC1159-2079-4832-8F16-409608A6C9B8}" type="presParOf" srcId="{AA67F66C-F4E3-4AE3-9C55-A9DF49CFA6B2}" destId="{CBC7FCC3-4508-4A2C-A699-80B56AC4DB56}" srcOrd="0" destOrd="0" presId="urn:microsoft.com/office/officeart/2005/8/layout/target1"/>
    <dgm:cxn modelId="{C4C8948E-910D-4E8D-B106-630F07D93A6F}" type="presParOf" srcId="{AA67F66C-F4E3-4AE3-9C55-A9DF49CFA6B2}" destId="{721C4484-2C4E-47CE-9E3D-C44F02A7E166}" srcOrd="1" destOrd="0" presId="urn:microsoft.com/office/officeart/2005/8/layout/target1"/>
    <dgm:cxn modelId="{520FE759-81F2-42C3-A065-24E8FAFAE0D0}" type="presParOf" srcId="{AA67F66C-F4E3-4AE3-9C55-A9DF49CFA6B2}" destId="{BD57CE74-1890-43D3-8AF8-CC63CCCAD27B}" srcOrd="2" destOrd="0" presId="urn:microsoft.com/office/officeart/2005/8/layout/target1"/>
    <dgm:cxn modelId="{F9D8014C-D699-405F-A692-80131701F850}" type="presParOf" srcId="{AA67F66C-F4E3-4AE3-9C55-A9DF49CFA6B2}" destId="{47E073D5-28F9-48F7-9EE3-CD1ABC58D94E}" srcOrd="3" destOrd="0" presId="urn:microsoft.com/office/officeart/2005/8/layout/target1"/>
    <dgm:cxn modelId="{413A3371-093B-499B-A6D4-A5B91D9D4DB3}" type="presParOf" srcId="{AA67F66C-F4E3-4AE3-9C55-A9DF49CFA6B2}" destId="{B736C755-26C8-4FEA-91D7-F8104FF77E82}" srcOrd="4" destOrd="0" presId="urn:microsoft.com/office/officeart/2005/8/layout/target1"/>
    <dgm:cxn modelId="{48E8E027-5240-4FF4-AFCC-8690C7BFBD38}" type="presParOf" srcId="{AA67F66C-F4E3-4AE3-9C55-A9DF49CFA6B2}" destId="{CEA4BEA9-01EB-4151-A2FD-98FDADE4D4C5}" srcOrd="5" destOrd="0" presId="urn:microsoft.com/office/officeart/2005/8/layout/target1"/>
    <dgm:cxn modelId="{9869634F-17C3-426B-9D8B-86BD30586267}" type="presParOf" srcId="{AA67F66C-F4E3-4AE3-9C55-A9DF49CFA6B2}" destId="{ED3D34C2-9BDC-4865-B076-019F361ABD54}" srcOrd="6" destOrd="0" presId="urn:microsoft.com/office/officeart/2005/8/layout/target1"/>
    <dgm:cxn modelId="{E22CFCAE-A6C8-44A5-B090-EBEEDF2CBB21}" type="presParOf" srcId="{AA67F66C-F4E3-4AE3-9C55-A9DF49CFA6B2}" destId="{6EAB163B-9BDD-4B30-AF27-57BCEF47A7CE}" srcOrd="7" destOrd="0" presId="urn:microsoft.com/office/officeart/2005/8/layout/target1"/>
    <dgm:cxn modelId="{E9D0741E-73AF-46FB-86C1-E6791AEB51BA}" type="presParOf" srcId="{AA67F66C-F4E3-4AE3-9C55-A9DF49CFA6B2}" destId="{62624312-B6AB-4491-B341-2BB3F078D684}" srcOrd="8" destOrd="0" presId="urn:microsoft.com/office/officeart/2005/8/layout/target1"/>
    <dgm:cxn modelId="{F00A6F3C-9D52-485A-B2EA-E744489035CF}" type="presParOf" srcId="{AA67F66C-F4E3-4AE3-9C55-A9DF49CFA6B2}" destId="{F4B3DB09-8D8A-4833-A3A0-C8C2FB6EE995}" srcOrd="9" destOrd="0" presId="urn:microsoft.com/office/officeart/2005/8/layout/target1"/>
    <dgm:cxn modelId="{13423083-C3E2-45DE-8336-168EE5803A11}" type="presParOf" srcId="{AA67F66C-F4E3-4AE3-9C55-A9DF49CFA6B2}" destId="{A0324D28-E700-487E-A5A5-E2FB1D5914A7}" srcOrd="10" destOrd="0" presId="urn:microsoft.com/office/officeart/2005/8/layout/target1"/>
    <dgm:cxn modelId="{82AFE6D6-ED43-4CF0-AB0B-037323DEFF81}" type="presParOf" srcId="{AA67F66C-F4E3-4AE3-9C55-A9DF49CFA6B2}" destId="{822C1557-A7EF-4D85-AEDD-F484CC850E49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24312-B6AB-4491-B341-2BB3F078D684}">
      <dsp:nvSpPr>
        <dsp:cNvPr id="0" name=""/>
        <dsp:cNvSpPr/>
      </dsp:nvSpPr>
      <dsp:spPr>
        <a:xfrm>
          <a:off x="-82916" y="1037736"/>
          <a:ext cx="2522774" cy="257472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36C755-26C8-4FEA-91D7-F8104FF77E82}">
      <dsp:nvSpPr>
        <dsp:cNvPr id="0" name=""/>
        <dsp:cNvSpPr/>
      </dsp:nvSpPr>
      <dsp:spPr>
        <a:xfrm>
          <a:off x="62320" y="1165822"/>
          <a:ext cx="2232299" cy="2318554"/>
        </a:xfrm>
        <a:prstGeom prst="ellipse">
          <a:avLst/>
        </a:prstGeom>
        <a:solidFill>
          <a:schemeClr val="accent1">
            <a:lumMod val="75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C7FCC3-4508-4A2C-A699-80B56AC4DB56}">
      <dsp:nvSpPr>
        <dsp:cNvPr id="0" name=""/>
        <dsp:cNvSpPr/>
      </dsp:nvSpPr>
      <dsp:spPr>
        <a:xfrm>
          <a:off x="856167" y="1986032"/>
          <a:ext cx="644605" cy="677994"/>
        </a:xfrm>
        <a:prstGeom prst="ellipse">
          <a:avLst/>
        </a:prstGeom>
        <a:solidFill>
          <a:schemeClr val="tx2">
            <a:lumMod val="75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1C4484-2C4E-47CE-9E3D-C44F02A7E166}">
      <dsp:nvSpPr>
        <dsp:cNvPr id="0" name=""/>
        <dsp:cNvSpPr/>
      </dsp:nvSpPr>
      <dsp:spPr>
        <a:xfrm>
          <a:off x="2556296" y="1327755"/>
          <a:ext cx="1095553" cy="639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Realisasi</a:t>
          </a:r>
          <a:endParaRPr lang="en-US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33,7%</a:t>
          </a:r>
          <a:endParaRPr lang="en-US" sz="1400" b="1" kern="1200" dirty="0"/>
        </a:p>
      </dsp:txBody>
      <dsp:txXfrm>
        <a:off x="2556296" y="1327755"/>
        <a:ext cx="1095553" cy="639072"/>
      </dsp:txXfrm>
    </dsp:sp>
    <dsp:sp modelId="{BD57CE74-1890-43D3-8AF8-CC63CCCAD27B}">
      <dsp:nvSpPr>
        <dsp:cNvPr id="0" name=""/>
        <dsp:cNvSpPr/>
      </dsp:nvSpPr>
      <dsp:spPr>
        <a:xfrm flipV="1">
          <a:off x="1870612" y="1603207"/>
          <a:ext cx="692622" cy="4572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7E073D5-28F9-48F7-9EE3-CD1ABC58D94E}">
      <dsp:nvSpPr>
        <dsp:cNvPr id="0" name=""/>
        <dsp:cNvSpPr/>
      </dsp:nvSpPr>
      <dsp:spPr>
        <a:xfrm rot="5400000">
          <a:off x="1219016" y="1728467"/>
          <a:ext cx="728492" cy="563351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EA4BEA9-01EB-4151-A2FD-98FDADE4D4C5}">
      <dsp:nvSpPr>
        <dsp:cNvPr id="0" name=""/>
        <dsp:cNvSpPr/>
      </dsp:nvSpPr>
      <dsp:spPr>
        <a:xfrm>
          <a:off x="2302982" y="627874"/>
          <a:ext cx="1095553" cy="639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Alokasi</a:t>
          </a:r>
          <a:r>
            <a:rPr lang="en-US" sz="1400" b="1" kern="1200" dirty="0" smtClean="0"/>
            <a:t> DPA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91,6%</a:t>
          </a:r>
          <a:endParaRPr lang="en-US" sz="1400" b="1" kern="1200" dirty="0"/>
        </a:p>
      </dsp:txBody>
      <dsp:txXfrm>
        <a:off x="2302982" y="627874"/>
        <a:ext cx="1095553" cy="639072"/>
      </dsp:txXfrm>
    </dsp:sp>
    <dsp:sp modelId="{ED3D34C2-9BDC-4865-B076-019F361ABD54}">
      <dsp:nvSpPr>
        <dsp:cNvPr id="0" name=""/>
        <dsp:cNvSpPr/>
      </dsp:nvSpPr>
      <dsp:spPr>
        <a:xfrm>
          <a:off x="2088366" y="905235"/>
          <a:ext cx="2738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AB163B-9BDD-4B30-AF27-57BCEF47A7CE}">
      <dsp:nvSpPr>
        <dsp:cNvPr id="0" name=""/>
        <dsp:cNvSpPr/>
      </dsp:nvSpPr>
      <dsp:spPr>
        <a:xfrm rot="5400000">
          <a:off x="1337396" y="1023422"/>
          <a:ext cx="856590" cy="631621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B3DB09-8D8A-4833-A3A0-C8C2FB6EE995}">
      <dsp:nvSpPr>
        <dsp:cNvPr id="0" name=""/>
        <dsp:cNvSpPr/>
      </dsp:nvSpPr>
      <dsp:spPr>
        <a:xfrm>
          <a:off x="2251502" y="0"/>
          <a:ext cx="1095553" cy="639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Indikasi</a:t>
          </a:r>
          <a:r>
            <a:rPr lang="en-US" sz="1400" b="1" kern="1200" dirty="0" smtClean="0"/>
            <a:t> </a:t>
          </a:r>
          <a:r>
            <a:rPr lang="en-US" sz="1400" b="1" kern="1200" dirty="0" err="1" smtClean="0"/>
            <a:t>Investasi</a:t>
          </a:r>
          <a:r>
            <a:rPr lang="en-US" sz="1400" b="1" kern="1200" dirty="0" smtClean="0"/>
            <a:t> MPS</a:t>
          </a:r>
          <a:endParaRPr lang="en-US" sz="1400" b="1" kern="1200" dirty="0"/>
        </a:p>
      </dsp:txBody>
      <dsp:txXfrm>
        <a:off x="2251502" y="0"/>
        <a:ext cx="1095553" cy="639072"/>
      </dsp:txXfrm>
    </dsp:sp>
    <dsp:sp modelId="{A0324D28-E700-487E-A5A5-E2FB1D5914A7}">
      <dsp:nvSpPr>
        <dsp:cNvPr id="0" name=""/>
        <dsp:cNvSpPr/>
      </dsp:nvSpPr>
      <dsp:spPr>
        <a:xfrm>
          <a:off x="1987126" y="287008"/>
          <a:ext cx="2738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22C1557-A7EF-4D85-AEDD-F484CC850E49}">
      <dsp:nvSpPr>
        <dsp:cNvPr id="0" name=""/>
        <dsp:cNvSpPr/>
      </dsp:nvSpPr>
      <dsp:spPr>
        <a:xfrm rot="5400000">
          <a:off x="1287071" y="427057"/>
          <a:ext cx="838463" cy="557636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24312-B6AB-4491-B341-2BB3F078D684}">
      <dsp:nvSpPr>
        <dsp:cNvPr id="0" name=""/>
        <dsp:cNvSpPr/>
      </dsp:nvSpPr>
      <dsp:spPr>
        <a:xfrm>
          <a:off x="-82916" y="1037736"/>
          <a:ext cx="2522774" cy="257472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36C755-26C8-4FEA-91D7-F8104FF77E82}">
      <dsp:nvSpPr>
        <dsp:cNvPr id="0" name=""/>
        <dsp:cNvSpPr/>
      </dsp:nvSpPr>
      <dsp:spPr>
        <a:xfrm>
          <a:off x="-1" y="1118960"/>
          <a:ext cx="2356942" cy="2412276"/>
        </a:xfrm>
        <a:prstGeom prst="ellipse">
          <a:avLst/>
        </a:prstGeom>
        <a:solidFill>
          <a:schemeClr val="accent1">
            <a:lumMod val="75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C7FCC3-4508-4A2C-A699-80B56AC4DB56}">
      <dsp:nvSpPr>
        <dsp:cNvPr id="0" name=""/>
        <dsp:cNvSpPr/>
      </dsp:nvSpPr>
      <dsp:spPr>
        <a:xfrm>
          <a:off x="406400" y="1522683"/>
          <a:ext cx="1544138" cy="1604691"/>
        </a:xfrm>
        <a:prstGeom prst="ellipse">
          <a:avLst/>
        </a:prstGeom>
        <a:solidFill>
          <a:schemeClr val="tx2">
            <a:lumMod val="75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1C4484-2C4E-47CE-9E3D-C44F02A7E166}">
      <dsp:nvSpPr>
        <dsp:cNvPr id="0" name=""/>
        <dsp:cNvSpPr/>
      </dsp:nvSpPr>
      <dsp:spPr>
        <a:xfrm>
          <a:off x="2556296" y="1327755"/>
          <a:ext cx="1095553" cy="639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Realisasi</a:t>
          </a:r>
          <a:endParaRPr lang="en-US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50,1%</a:t>
          </a:r>
          <a:endParaRPr lang="en-US" sz="1400" b="1" kern="1200" dirty="0"/>
        </a:p>
      </dsp:txBody>
      <dsp:txXfrm>
        <a:off x="2556296" y="1327755"/>
        <a:ext cx="1095553" cy="639072"/>
      </dsp:txXfrm>
    </dsp:sp>
    <dsp:sp modelId="{BD57CE74-1890-43D3-8AF8-CC63CCCAD27B}">
      <dsp:nvSpPr>
        <dsp:cNvPr id="0" name=""/>
        <dsp:cNvSpPr/>
      </dsp:nvSpPr>
      <dsp:spPr>
        <a:xfrm flipV="1">
          <a:off x="1870612" y="1613146"/>
          <a:ext cx="692622" cy="4572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7E073D5-28F9-48F7-9EE3-CD1ABC58D94E}">
      <dsp:nvSpPr>
        <dsp:cNvPr id="0" name=""/>
        <dsp:cNvSpPr/>
      </dsp:nvSpPr>
      <dsp:spPr>
        <a:xfrm rot="5400000">
          <a:off x="1219016" y="1728467"/>
          <a:ext cx="728492" cy="563351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EA4BEA9-01EB-4151-A2FD-98FDADE4D4C5}">
      <dsp:nvSpPr>
        <dsp:cNvPr id="0" name=""/>
        <dsp:cNvSpPr/>
      </dsp:nvSpPr>
      <dsp:spPr>
        <a:xfrm>
          <a:off x="2302982" y="551684"/>
          <a:ext cx="1095553" cy="639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Alokasi</a:t>
          </a:r>
          <a:r>
            <a:rPr lang="en-US" sz="1400" b="1" kern="1200" dirty="0" smtClean="0"/>
            <a:t> DPA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92,4%</a:t>
          </a:r>
          <a:endParaRPr lang="en-US" sz="1400" b="1" kern="1200" dirty="0"/>
        </a:p>
      </dsp:txBody>
      <dsp:txXfrm>
        <a:off x="2302982" y="551684"/>
        <a:ext cx="1095553" cy="639072"/>
      </dsp:txXfrm>
    </dsp:sp>
    <dsp:sp modelId="{ED3D34C2-9BDC-4865-B076-019F361ABD54}">
      <dsp:nvSpPr>
        <dsp:cNvPr id="0" name=""/>
        <dsp:cNvSpPr/>
      </dsp:nvSpPr>
      <dsp:spPr>
        <a:xfrm>
          <a:off x="2037565" y="676634"/>
          <a:ext cx="2738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AB163B-9BDD-4B30-AF27-57BCEF47A7CE}">
      <dsp:nvSpPr>
        <dsp:cNvPr id="0" name=""/>
        <dsp:cNvSpPr/>
      </dsp:nvSpPr>
      <dsp:spPr>
        <a:xfrm rot="5400000">
          <a:off x="1286594" y="794860"/>
          <a:ext cx="856590" cy="631621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B3DB09-8D8A-4833-A3A0-C8C2FB6EE995}">
      <dsp:nvSpPr>
        <dsp:cNvPr id="0" name=""/>
        <dsp:cNvSpPr/>
      </dsp:nvSpPr>
      <dsp:spPr>
        <a:xfrm>
          <a:off x="2251502" y="0"/>
          <a:ext cx="1095553" cy="639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Indikasi</a:t>
          </a:r>
          <a:r>
            <a:rPr lang="en-US" sz="1400" b="1" kern="1200" dirty="0" smtClean="0"/>
            <a:t> </a:t>
          </a:r>
          <a:r>
            <a:rPr lang="en-US" sz="1400" b="1" kern="1200" dirty="0" err="1" smtClean="0"/>
            <a:t>Investasi</a:t>
          </a:r>
          <a:r>
            <a:rPr lang="en-US" sz="1400" b="1" kern="1200" dirty="0" smtClean="0"/>
            <a:t> MPS</a:t>
          </a:r>
          <a:endParaRPr lang="en-US" sz="1400" b="1" kern="1200" dirty="0"/>
        </a:p>
      </dsp:txBody>
      <dsp:txXfrm>
        <a:off x="2251502" y="0"/>
        <a:ext cx="1095553" cy="639072"/>
      </dsp:txXfrm>
    </dsp:sp>
    <dsp:sp modelId="{A0324D28-E700-487E-A5A5-E2FB1D5914A7}">
      <dsp:nvSpPr>
        <dsp:cNvPr id="0" name=""/>
        <dsp:cNvSpPr/>
      </dsp:nvSpPr>
      <dsp:spPr>
        <a:xfrm>
          <a:off x="1987126" y="287008"/>
          <a:ext cx="2738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22C1557-A7EF-4D85-AEDD-F484CC850E49}">
      <dsp:nvSpPr>
        <dsp:cNvPr id="0" name=""/>
        <dsp:cNvSpPr/>
      </dsp:nvSpPr>
      <dsp:spPr>
        <a:xfrm rot="5400000">
          <a:off x="1287071" y="427057"/>
          <a:ext cx="838463" cy="557636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24312-B6AB-4491-B341-2BB3F078D684}">
      <dsp:nvSpPr>
        <dsp:cNvPr id="0" name=""/>
        <dsp:cNvSpPr/>
      </dsp:nvSpPr>
      <dsp:spPr>
        <a:xfrm>
          <a:off x="-227831" y="1113970"/>
          <a:ext cx="2522774" cy="2473079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36C755-26C8-4FEA-91D7-F8104FF77E82}">
      <dsp:nvSpPr>
        <dsp:cNvPr id="0" name=""/>
        <dsp:cNvSpPr/>
      </dsp:nvSpPr>
      <dsp:spPr>
        <a:xfrm>
          <a:off x="-172707" y="1140270"/>
          <a:ext cx="2412526" cy="2420480"/>
        </a:xfrm>
        <a:prstGeom prst="ellipse">
          <a:avLst/>
        </a:prstGeom>
        <a:solidFill>
          <a:schemeClr val="accent1">
            <a:lumMod val="75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C7FCC3-4508-4A2C-A699-80B56AC4DB56}">
      <dsp:nvSpPr>
        <dsp:cNvPr id="0" name=""/>
        <dsp:cNvSpPr/>
      </dsp:nvSpPr>
      <dsp:spPr>
        <a:xfrm>
          <a:off x="227195" y="1549255"/>
          <a:ext cx="1612720" cy="1602369"/>
        </a:xfrm>
        <a:prstGeom prst="ellipse">
          <a:avLst/>
        </a:prstGeom>
        <a:solidFill>
          <a:schemeClr val="tx2">
            <a:lumMod val="75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1C4484-2C4E-47CE-9E3D-C44F02A7E166}">
      <dsp:nvSpPr>
        <dsp:cNvPr id="0" name=""/>
        <dsp:cNvSpPr/>
      </dsp:nvSpPr>
      <dsp:spPr>
        <a:xfrm>
          <a:off x="2411381" y="1353166"/>
          <a:ext cx="1095553" cy="639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Realisasi</a:t>
          </a:r>
          <a:endParaRPr lang="en-US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58,6%</a:t>
          </a:r>
          <a:endParaRPr lang="en-US" sz="1400" b="1" kern="1200" dirty="0"/>
        </a:p>
      </dsp:txBody>
      <dsp:txXfrm>
        <a:off x="2411381" y="1353166"/>
        <a:ext cx="1095553" cy="639072"/>
      </dsp:txXfrm>
    </dsp:sp>
    <dsp:sp modelId="{BD57CE74-1890-43D3-8AF8-CC63CCCAD27B}">
      <dsp:nvSpPr>
        <dsp:cNvPr id="0" name=""/>
        <dsp:cNvSpPr/>
      </dsp:nvSpPr>
      <dsp:spPr>
        <a:xfrm flipV="1">
          <a:off x="1682432" y="1649102"/>
          <a:ext cx="692622" cy="4572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7E073D5-28F9-48F7-9EE3-CD1ABC58D94E}">
      <dsp:nvSpPr>
        <dsp:cNvPr id="0" name=""/>
        <dsp:cNvSpPr/>
      </dsp:nvSpPr>
      <dsp:spPr>
        <a:xfrm rot="5400000">
          <a:off x="1074102" y="1753879"/>
          <a:ext cx="728492" cy="563351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EA4BEA9-01EB-4151-A2FD-98FDADE4D4C5}">
      <dsp:nvSpPr>
        <dsp:cNvPr id="0" name=""/>
        <dsp:cNvSpPr/>
      </dsp:nvSpPr>
      <dsp:spPr>
        <a:xfrm>
          <a:off x="2128449" y="12711"/>
          <a:ext cx="1395811" cy="639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Alokasi</a:t>
          </a:r>
          <a:r>
            <a:rPr lang="en-US" sz="1400" b="1" kern="1200" dirty="0" smtClean="0"/>
            <a:t> DPA 102%</a:t>
          </a:r>
          <a:endParaRPr lang="en-US" sz="1400" b="1" kern="1200" dirty="0"/>
        </a:p>
      </dsp:txBody>
      <dsp:txXfrm>
        <a:off x="2128449" y="12711"/>
        <a:ext cx="1395811" cy="639072"/>
      </dsp:txXfrm>
    </dsp:sp>
    <dsp:sp modelId="{ED3D34C2-9BDC-4865-B076-019F361ABD54}">
      <dsp:nvSpPr>
        <dsp:cNvPr id="0" name=""/>
        <dsp:cNvSpPr/>
      </dsp:nvSpPr>
      <dsp:spPr>
        <a:xfrm>
          <a:off x="1876324" y="662135"/>
          <a:ext cx="2738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AB163B-9BDD-4B30-AF27-57BCEF47A7CE}">
      <dsp:nvSpPr>
        <dsp:cNvPr id="0" name=""/>
        <dsp:cNvSpPr/>
      </dsp:nvSpPr>
      <dsp:spPr>
        <a:xfrm rot="5400000">
          <a:off x="1125352" y="780289"/>
          <a:ext cx="856590" cy="631621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B3DB09-8D8A-4833-A3A0-C8C2FB6EE995}">
      <dsp:nvSpPr>
        <dsp:cNvPr id="0" name=""/>
        <dsp:cNvSpPr/>
      </dsp:nvSpPr>
      <dsp:spPr>
        <a:xfrm>
          <a:off x="2123656" y="419110"/>
          <a:ext cx="1675210" cy="639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Indikasi</a:t>
          </a:r>
          <a:r>
            <a:rPr lang="en-US" sz="1400" b="1" kern="1200" dirty="0" smtClean="0"/>
            <a:t> </a:t>
          </a:r>
          <a:r>
            <a:rPr lang="en-US" sz="1400" b="1" kern="1200" dirty="0" err="1" smtClean="0"/>
            <a:t>Investasi</a:t>
          </a:r>
          <a:r>
            <a:rPr lang="en-US" sz="1400" b="1" kern="1200" dirty="0" smtClean="0"/>
            <a:t> MPS</a:t>
          </a:r>
          <a:endParaRPr lang="en-US" sz="1400" b="1" kern="1200" dirty="0"/>
        </a:p>
      </dsp:txBody>
      <dsp:txXfrm>
        <a:off x="2123656" y="419110"/>
        <a:ext cx="1675210" cy="639072"/>
      </dsp:txXfrm>
    </dsp:sp>
    <dsp:sp modelId="{A0324D28-E700-487E-A5A5-E2FB1D5914A7}">
      <dsp:nvSpPr>
        <dsp:cNvPr id="0" name=""/>
        <dsp:cNvSpPr/>
      </dsp:nvSpPr>
      <dsp:spPr>
        <a:xfrm>
          <a:off x="1842211" y="312419"/>
          <a:ext cx="2738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22C1557-A7EF-4D85-AEDD-F484CC850E49}">
      <dsp:nvSpPr>
        <dsp:cNvPr id="0" name=""/>
        <dsp:cNvSpPr/>
      </dsp:nvSpPr>
      <dsp:spPr>
        <a:xfrm rot="5400000">
          <a:off x="1142157" y="452468"/>
          <a:ext cx="838463" cy="557636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24312-B6AB-4491-B341-2BB3F078D684}">
      <dsp:nvSpPr>
        <dsp:cNvPr id="0" name=""/>
        <dsp:cNvSpPr/>
      </dsp:nvSpPr>
      <dsp:spPr>
        <a:xfrm>
          <a:off x="-82916" y="1037736"/>
          <a:ext cx="2522774" cy="257472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36C755-26C8-4FEA-91D7-F8104FF77E82}">
      <dsp:nvSpPr>
        <dsp:cNvPr id="0" name=""/>
        <dsp:cNvSpPr/>
      </dsp:nvSpPr>
      <dsp:spPr>
        <a:xfrm>
          <a:off x="400642" y="1519920"/>
          <a:ext cx="1555654" cy="1610358"/>
        </a:xfrm>
        <a:prstGeom prst="ellipse">
          <a:avLst/>
        </a:prstGeom>
        <a:solidFill>
          <a:schemeClr val="accent1">
            <a:lumMod val="75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C7FCC3-4508-4A2C-A699-80B56AC4DB56}">
      <dsp:nvSpPr>
        <dsp:cNvPr id="0" name=""/>
        <dsp:cNvSpPr/>
      </dsp:nvSpPr>
      <dsp:spPr>
        <a:xfrm>
          <a:off x="632873" y="1781174"/>
          <a:ext cx="1091192" cy="1087709"/>
        </a:xfrm>
        <a:prstGeom prst="ellipse">
          <a:avLst/>
        </a:prstGeom>
        <a:solidFill>
          <a:schemeClr val="accent1">
            <a:lumMod val="5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1C4484-2C4E-47CE-9E3D-C44F02A7E166}">
      <dsp:nvSpPr>
        <dsp:cNvPr id="0" name=""/>
        <dsp:cNvSpPr/>
      </dsp:nvSpPr>
      <dsp:spPr>
        <a:xfrm>
          <a:off x="2556296" y="1327755"/>
          <a:ext cx="1095553" cy="639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Realisasi</a:t>
          </a:r>
          <a:endParaRPr lang="en-US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63,9%</a:t>
          </a:r>
          <a:endParaRPr lang="en-US" sz="1400" b="1" kern="1200" dirty="0"/>
        </a:p>
      </dsp:txBody>
      <dsp:txXfrm>
        <a:off x="2556296" y="1327755"/>
        <a:ext cx="1095553" cy="639072"/>
      </dsp:txXfrm>
    </dsp:sp>
    <dsp:sp modelId="{BD57CE74-1890-43D3-8AF8-CC63CCCAD27B}">
      <dsp:nvSpPr>
        <dsp:cNvPr id="0" name=""/>
        <dsp:cNvSpPr/>
      </dsp:nvSpPr>
      <dsp:spPr>
        <a:xfrm flipV="1">
          <a:off x="1818360" y="1625198"/>
          <a:ext cx="692622" cy="4572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7E073D5-28F9-48F7-9EE3-CD1ABC58D94E}">
      <dsp:nvSpPr>
        <dsp:cNvPr id="0" name=""/>
        <dsp:cNvSpPr/>
      </dsp:nvSpPr>
      <dsp:spPr>
        <a:xfrm rot="5400000">
          <a:off x="1219016" y="1728467"/>
          <a:ext cx="728492" cy="563351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EA4BEA9-01EB-4151-A2FD-98FDADE4D4C5}">
      <dsp:nvSpPr>
        <dsp:cNvPr id="0" name=""/>
        <dsp:cNvSpPr/>
      </dsp:nvSpPr>
      <dsp:spPr>
        <a:xfrm>
          <a:off x="2302982" y="627874"/>
          <a:ext cx="1095553" cy="639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Alokasi</a:t>
          </a:r>
          <a:r>
            <a:rPr lang="en-US" sz="1400" b="1" kern="1200" dirty="0" smtClean="0"/>
            <a:t> DPA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46,5%</a:t>
          </a:r>
          <a:endParaRPr lang="en-US" sz="1400" b="1" kern="1200" dirty="0"/>
        </a:p>
      </dsp:txBody>
      <dsp:txXfrm>
        <a:off x="2302982" y="627874"/>
        <a:ext cx="1095553" cy="639072"/>
      </dsp:txXfrm>
    </dsp:sp>
    <dsp:sp modelId="{ED3D34C2-9BDC-4865-B076-019F361ABD54}">
      <dsp:nvSpPr>
        <dsp:cNvPr id="0" name=""/>
        <dsp:cNvSpPr/>
      </dsp:nvSpPr>
      <dsp:spPr>
        <a:xfrm>
          <a:off x="2088366" y="905235"/>
          <a:ext cx="2738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AB163B-9BDD-4B30-AF27-57BCEF47A7CE}">
      <dsp:nvSpPr>
        <dsp:cNvPr id="0" name=""/>
        <dsp:cNvSpPr/>
      </dsp:nvSpPr>
      <dsp:spPr>
        <a:xfrm rot="5400000">
          <a:off x="1337396" y="1023422"/>
          <a:ext cx="856590" cy="631621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B3DB09-8D8A-4833-A3A0-C8C2FB6EE995}">
      <dsp:nvSpPr>
        <dsp:cNvPr id="0" name=""/>
        <dsp:cNvSpPr/>
      </dsp:nvSpPr>
      <dsp:spPr>
        <a:xfrm>
          <a:off x="2251502" y="72565"/>
          <a:ext cx="1095553" cy="639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Indikasi</a:t>
          </a:r>
          <a:r>
            <a:rPr lang="en-US" sz="1400" b="1" kern="1200" dirty="0" smtClean="0"/>
            <a:t> </a:t>
          </a:r>
          <a:r>
            <a:rPr lang="en-US" sz="1400" b="1" kern="1200" dirty="0" err="1" smtClean="0"/>
            <a:t>Investasi</a:t>
          </a:r>
          <a:r>
            <a:rPr lang="en-US" sz="1400" b="1" kern="1200" dirty="0" smtClean="0"/>
            <a:t> MPS</a:t>
          </a:r>
          <a:endParaRPr lang="en-US" sz="1400" b="1" kern="1200" dirty="0"/>
        </a:p>
      </dsp:txBody>
      <dsp:txXfrm>
        <a:off x="2251502" y="72565"/>
        <a:ext cx="1095553" cy="639072"/>
      </dsp:txXfrm>
    </dsp:sp>
    <dsp:sp modelId="{A0324D28-E700-487E-A5A5-E2FB1D5914A7}">
      <dsp:nvSpPr>
        <dsp:cNvPr id="0" name=""/>
        <dsp:cNvSpPr/>
      </dsp:nvSpPr>
      <dsp:spPr>
        <a:xfrm>
          <a:off x="1987126" y="359578"/>
          <a:ext cx="2738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22C1557-A7EF-4D85-AEDD-F484CC850E49}">
      <dsp:nvSpPr>
        <dsp:cNvPr id="0" name=""/>
        <dsp:cNvSpPr/>
      </dsp:nvSpPr>
      <dsp:spPr>
        <a:xfrm rot="5400000">
          <a:off x="1287071" y="499626"/>
          <a:ext cx="838463" cy="557636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24312-B6AB-4491-B341-2BB3F078D684}">
      <dsp:nvSpPr>
        <dsp:cNvPr id="0" name=""/>
        <dsp:cNvSpPr/>
      </dsp:nvSpPr>
      <dsp:spPr>
        <a:xfrm>
          <a:off x="-82916" y="1037736"/>
          <a:ext cx="2522774" cy="257472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36C755-26C8-4FEA-91D7-F8104FF77E82}">
      <dsp:nvSpPr>
        <dsp:cNvPr id="0" name=""/>
        <dsp:cNvSpPr/>
      </dsp:nvSpPr>
      <dsp:spPr>
        <a:xfrm>
          <a:off x="165285" y="1336675"/>
          <a:ext cx="2026370" cy="1976846"/>
        </a:xfrm>
        <a:prstGeom prst="ellipse">
          <a:avLst/>
        </a:prstGeom>
        <a:solidFill>
          <a:schemeClr val="accent1">
            <a:lumMod val="75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C7FCC3-4508-4A2C-A699-80B56AC4DB56}">
      <dsp:nvSpPr>
        <dsp:cNvPr id="0" name=""/>
        <dsp:cNvSpPr/>
      </dsp:nvSpPr>
      <dsp:spPr>
        <a:xfrm>
          <a:off x="615224" y="1757589"/>
          <a:ext cx="1126491" cy="1134879"/>
        </a:xfrm>
        <a:prstGeom prst="ellipse">
          <a:avLst/>
        </a:prstGeom>
        <a:solidFill>
          <a:schemeClr val="accent1">
            <a:lumMod val="5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1C4484-2C4E-47CE-9E3D-C44F02A7E166}">
      <dsp:nvSpPr>
        <dsp:cNvPr id="0" name=""/>
        <dsp:cNvSpPr/>
      </dsp:nvSpPr>
      <dsp:spPr>
        <a:xfrm>
          <a:off x="2556296" y="1327755"/>
          <a:ext cx="1095553" cy="639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Realisasi</a:t>
          </a:r>
          <a:endParaRPr lang="en-US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43,7%</a:t>
          </a:r>
          <a:endParaRPr lang="en-US" sz="1400" b="1" kern="1200" dirty="0"/>
        </a:p>
      </dsp:txBody>
      <dsp:txXfrm>
        <a:off x="2556296" y="1327755"/>
        <a:ext cx="1095553" cy="639072"/>
      </dsp:txXfrm>
    </dsp:sp>
    <dsp:sp modelId="{BD57CE74-1890-43D3-8AF8-CC63CCCAD27B}">
      <dsp:nvSpPr>
        <dsp:cNvPr id="0" name=""/>
        <dsp:cNvSpPr/>
      </dsp:nvSpPr>
      <dsp:spPr>
        <a:xfrm flipV="1">
          <a:off x="1860673" y="1607431"/>
          <a:ext cx="692622" cy="4572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7E073D5-28F9-48F7-9EE3-CD1ABC58D94E}">
      <dsp:nvSpPr>
        <dsp:cNvPr id="0" name=""/>
        <dsp:cNvSpPr/>
      </dsp:nvSpPr>
      <dsp:spPr>
        <a:xfrm rot="5400000">
          <a:off x="1219016" y="1728467"/>
          <a:ext cx="728492" cy="563351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EA4BEA9-01EB-4151-A2FD-98FDADE4D4C5}">
      <dsp:nvSpPr>
        <dsp:cNvPr id="0" name=""/>
        <dsp:cNvSpPr/>
      </dsp:nvSpPr>
      <dsp:spPr>
        <a:xfrm>
          <a:off x="2277587" y="653284"/>
          <a:ext cx="1095553" cy="639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Alokasi</a:t>
          </a:r>
          <a:r>
            <a:rPr lang="en-US" sz="1400" b="1" kern="1200" dirty="0" smtClean="0"/>
            <a:t> DPA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65,4%</a:t>
          </a:r>
          <a:endParaRPr lang="en-US" sz="1400" b="1" kern="1200" dirty="0"/>
        </a:p>
      </dsp:txBody>
      <dsp:txXfrm>
        <a:off x="2277587" y="653284"/>
        <a:ext cx="1095553" cy="639072"/>
      </dsp:txXfrm>
    </dsp:sp>
    <dsp:sp modelId="{ED3D34C2-9BDC-4865-B076-019F361ABD54}">
      <dsp:nvSpPr>
        <dsp:cNvPr id="0" name=""/>
        <dsp:cNvSpPr/>
      </dsp:nvSpPr>
      <dsp:spPr>
        <a:xfrm>
          <a:off x="2012165" y="778234"/>
          <a:ext cx="2738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AB163B-9BDD-4B30-AF27-57BCEF47A7CE}">
      <dsp:nvSpPr>
        <dsp:cNvPr id="0" name=""/>
        <dsp:cNvSpPr/>
      </dsp:nvSpPr>
      <dsp:spPr>
        <a:xfrm rot="5400000">
          <a:off x="1261192" y="896455"/>
          <a:ext cx="856590" cy="631621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B3DB09-8D8A-4833-A3A0-C8C2FB6EE995}">
      <dsp:nvSpPr>
        <dsp:cNvPr id="0" name=""/>
        <dsp:cNvSpPr/>
      </dsp:nvSpPr>
      <dsp:spPr>
        <a:xfrm>
          <a:off x="2251502" y="0"/>
          <a:ext cx="1095553" cy="639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Indikasi</a:t>
          </a:r>
          <a:r>
            <a:rPr lang="en-US" sz="1400" b="1" kern="1200" dirty="0" smtClean="0"/>
            <a:t> </a:t>
          </a:r>
          <a:r>
            <a:rPr lang="en-US" sz="1400" b="1" kern="1200" dirty="0" err="1" smtClean="0"/>
            <a:t>Investasi</a:t>
          </a:r>
          <a:r>
            <a:rPr lang="en-US" sz="1400" b="1" kern="1200" dirty="0" smtClean="0"/>
            <a:t> MPS</a:t>
          </a:r>
          <a:endParaRPr lang="en-US" sz="1400" b="1" kern="1200" dirty="0"/>
        </a:p>
      </dsp:txBody>
      <dsp:txXfrm>
        <a:off x="2251502" y="0"/>
        <a:ext cx="1095553" cy="639072"/>
      </dsp:txXfrm>
    </dsp:sp>
    <dsp:sp modelId="{A0324D28-E700-487E-A5A5-E2FB1D5914A7}">
      <dsp:nvSpPr>
        <dsp:cNvPr id="0" name=""/>
        <dsp:cNvSpPr/>
      </dsp:nvSpPr>
      <dsp:spPr>
        <a:xfrm>
          <a:off x="1987126" y="287008"/>
          <a:ext cx="2738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22C1557-A7EF-4D85-AEDD-F484CC850E49}">
      <dsp:nvSpPr>
        <dsp:cNvPr id="0" name=""/>
        <dsp:cNvSpPr/>
      </dsp:nvSpPr>
      <dsp:spPr>
        <a:xfrm rot="5400000">
          <a:off x="1287071" y="427057"/>
          <a:ext cx="838463" cy="557636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24312-B6AB-4491-B341-2BB3F078D684}">
      <dsp:nvSpPr>
        <dsp:cNvPr id="0" name=""/>
        <dsp:cNvSpPr/>
      </dsp:nvSpPr>
      <dsp:spPr>
        <a:xfrm>
          <a:off x="-82916" y="1037736"/>
          <a:ext cx="2522774" cy="257472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36C755-26C8-4FEA-91D7-F8104FF77E82}">
      <dsp:nvSpPr>
        <dsp:cNvPr id="0" name=""/>
        <dsp:cNvSpPr/>
      </dsp:nvSpPr>
      <dsp:spPr>
        <a:xfrm>
          <a:off x="-1946" y="1098747"/>
          <a:ext cx="2360833" cy="2452702"/>
        </a:xfrm>
        <a:prstGeom prst="ellipse">
          <a:avLst/>
        </a:prstGeom>
        <a:solidFill>
          <a:schemeClr val="accent1">
            <a:lumMod val="75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C7FCC3-4508-4A2C-A699-80B56AC4DB56}">
      <dsp:nvSpPr>
        <dsp:cNvPr id="0" name=""/>
        <dsp:cNvSpPr/>
      </dsp:nvSpPr>
      <dsp:spPr>
        <a:xfrm>
          <a:off x="372110" y="1523844"/>
          <a:ext cx="1612720" cy="1602369"/>
        </a:xfrm>
        <a:prstGeom prst="ellipse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1C4484-2C4E-47CE-9E3D-C44F02A7E166}">
      <dsp:nvSpPr>
        <dsp:cNvPr id="0" name=""/>
        <dsp:cNvSpPr/>
      </dsp:nvSpPr>
      <dsp:spPr>
        <a:xfrm>
          <a:off x="2556296" y="1327755"/>
          <a:ext cx="1095553" cy="639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Realisasi</a:t>
          </a:r>
          <a:endParaRPr lang="en-US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0%</a:t>
          </a:r>
          <a:endParaRPr lang="en-US" sz="1400" b="1" kern="1200" dirty="0"/>
        </a:p>
      </dsp:txBody>
      <dsp:txXfrm>
        <a:off x="2556296" y="1327755"/>
        <a:ext cx="1095553" cy="639072"/>
      </dsp:txXfrm>
    </dsp:sp>
    <dsp:sp modelId="{BD57CE74-1890-43D3-8AF8-CC63CCCAD27B}">
      <dsp:nvSpPr>
        <dsp:cNvPr id="0" name=""/>
        <dsp:cNvSpPr/>
      </dsp:nvSpPr>
      <dsp:spPr>
        <a:xfrm flipV="1">
          <a:off x="1860673" y="1592250"/>
          <a:ext cx="692622" cy="4572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7E073D5-28F9-48F7-9EE3-CD1ABC58D94E}">
      <dsp:nvSpPr>
        <dsp:cNvPr id="0" name=""/>
        <dsp:cNvSpPr/>
      </dsp:nvSpPr>
      <dsp:spPr>
        <a:xfrm rot="5400000">
          <a:off x="1219016" y="1728467"/>
          <a:ext cx="728492" cy="563351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EA4BEA9-01EB-4151-A2FD-98FDADE4D4C5}">
      <dsp:nvSpPr>
        <dsp:cNvPr id="0" name=""/>
        <dsp:cNvSpPr/>
      </dsp:nvSpPr>
      <dsp:spPr>
        <a:xfrm>
          <a:off x="2181430" y="624257"/>
          <a:ext cx="1095553" cy="639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Alokasi</a:t>
          </a:r>
          <a:r>
            <a:rPr lang="en-US" sz="1400" b="1" kern="1200" dirty="0" smtClean="0"/>
            <a:t> DPA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98,8%</a:t>
          </a:r>
          <a:endParaRPr lang="en-US" sz="1400" b="1" kern="1200" dirty="0"/>
        </a:p>
      </dsp:txBody>
      <dsp:txXfrm>
        <a:off x="2181430" y="624257"/>
        <a:ext cx="1095553" cy="639072"/>
      </dsp:txXfrm>
    </dsp:sp>
    <dsp:sp modelId="{ED3D34C2-9BDC-4865-B076-019F361ABD54}">
      <dsp:nvSpPr>
        <dsp:cNvPr id="0" name=""/>
        <dsp:cNvSpPr/>
      </dsp:nvSpPr>
      <dsp:spPr>
        <a:xfrm>
          <a:off x="1970438" y="878023"/>
          <a:ext cx="2738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AB163B-9BDD-4B30-AF27-57BCEF47A7CE}">
      <dsp:nvSpPr>
        <dsp:cNvPr id="0" name=""/>
        <dsp:cNvSpPr/>
      </dsp:nvSpPr>
      <dsp:spPr>
        <a:xfrm rot="5400000">
          <a:off x="1219464" y="996172"/>
          <a:ext cx="856590" cy="631621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B3DB09-8D8A-4833-A3A0-C8C2FB6EE995}">
      <dsp:nvSpPr>
        <dsp:cNvPr id="0" name=""/>
        <dsp:cNvSpPr/>
      </dsp:nvSpPr>
      <dsp:spPr>
        <a:xfrm>
          <a:off x="2251502" y="0"/>
          <a:ext cx="1095553" cy="639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Indikasi</a:t>
          </a:r>
          <a:r>
            <a:rPr lang="en-US" sz="1400" b="1" kern="1200" dirty="0" smtClean="0"/>
            <a:t> </a:t>
          </a:r>
          <a:r>
            <a:rPr lang="en-US" sz="1400" b="1" kern="1200" dirty="0" err="1" smtClean="0"/>
            <a:t>Investasi</a:t>
          </a:r>
          <a:r>
            <a:rPr lang="en-US" sz="1400" b="1" kern="1200" dirty="0" smtClean="0"/>
            <a:t> MPS</a:t>
          </a:r>
          <a:endParaRPr lang="en-US" sz="1400" b="1" kern="1200" dirty="0"/>
        </a:p>
      </dsp:txBody>
      <dsp:txXfrm>
        <a:off x="2251502" y="0"/>
        <a:ext cx="1095553" cy="639072"/>
      </dsp:txXfrm>
    </dsp:sp>
    <dsp:sp modelId="{A0324D28-E700-487E-A5A5-E2FB1D5914A7}">
      <dsp:nvSpPr>
        <dsp:cNvPr id="0" name=""/>
        <dsp:cNvSpPr/>
      </dsp:nvSpPr>
      <dsp:spPr>
        <a:xfrm>
          <a:off x="1987126" y="287008"/>
          <a:ext cx="2738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22C1557-A7EF-4D85-AEDD-F484CC850E49}">
      <dsp:nvSpPr>
        <dsp:cNvPr id="0" name=""/>
        <dsp:cNvSpPr/>
      </dsp:nvSpPr>
      <dsp:spPr>
        <a:xfrm rot="5400000">
          <a:off x="1287071" y="427057"/>
          <a:ext cx="838463" cy="557636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040" cy="494497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154" y="0"/>
            <a:ext cx="2919040" cy="494497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r">
              <a:defRPr sz="1200"/>
            </a:lvl1pPr>
          </a:lstStyle>
          <a:p>
            <a:fld id="{35B971B4-4484-4585-9F30-5A7AA8258BD2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040" cy="494497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154" y="9371817"/>
            <a:ext cx="2919040" cy="494497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r">
              <a:defRPr sz="1200"/>
            </a:lvl1pPr>
          </a:lstStyle>
          <a:p>
            <a:fld id="{7A1DEDAB-57FD-4879-8B27-007889C2D7B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5216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C55-8C05-44D8-BCAE-3FB4A805256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7D18-38BF-4A58-B3A9-E93064EC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3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C55-8C05-44D8-BCAE-3FB4A805256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7D18-38BF-4A58-B3A9-E93064EC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3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C55-8C05-44D8-BCAE-3FB4A805256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7D18-38BF-4A58-B3A9-E93064EC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8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C55-8C05-44D8-BCAE-3FB4A805256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7D18-38BF-4A58-B3A9-E93064EC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5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C55-8C05-44D8-BCAE-3FB4A805256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7D18-38BF-4A58-B3A9-E93064EC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6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C55-8C05-44D8-BCAE-3FB4A805256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7D18-38BF-4A58-B3A9-E93064EC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3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C55-8C05-44D8-BCAE-3FB4A805256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7D18-38BF-4A58-B3A9-E93064EC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8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C55-8C05-44D8-BCAE-3FB4A805256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7D18-38BF-4A58-B3A9-E93064EC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0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C55-8C05-44D8-BCAE-3FB4A805256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7D18-38BF-4A58-B3A9-E93064EC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7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C55-8C05-44D8-BCAE-3FB4A805256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7D18-38BF-4A58-B3A9-E93064EC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6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C55-8C05-44D8-BCAE-3FB4A805256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7D18-38BF-4A58-B3A9-E93064EC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2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9FC55-8C05-44D8-BCAE-3FB4A805256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07D18-38BF-4A58-B3A9-E93064EC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1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  <a:solidFill>
            <a:srgbClr val="173763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Kick</a:t>
            </a:r>
            <a:r>
              <a:rPr lang="id-ID" sz="3600" b="1" i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-</a:t>
            </a:r>
            <a:r>
              <a:rPr lang="en-US" sz="3600" b="1" i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Off </a:t>
            </a:r>
            <a:r>
              <a:rPr lang="en-US" sz="36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Program </a:t>
            </a:r>
            <a:r>
              <a:rPr lang="en-US" sz="3600" b="1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Percepatan</a:t>
            </a:r>
            <a:r>
              <a:rPr lang="en-US" sz="36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r>
              <a:rPr lang="en-US" sz="3600" b="1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Sanitasi</a:t>
            </a:r>
            <a:r>
              <a:rPr lang="en-US" sz="36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Permukiman</a:t>
            </a:r>
            <a:r>
              <a:rPr lang="en-US" sz="36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(PPSP) 2016</a:t>
            </a:r>
            <a:endParaRPr lang="en-US" sz="36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3544888"/>
            <a:ext cx="9144000" cy="1655762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b="1" dirty="0"/>
          </a:p>
          <a:p>
            <a:r>
              <a:rPr lang="en-US" b="1" dirty="0" err="1"/>
              <a:t>Direktur</a:t>
            </a:r>
            <a:r>
              <a:rPr lang="en-US" b="1" dirty="0"/>
              <a:t> </a:t>
            </a:r>
            <a:r>
              <a:rPr lang="en-US" b="1" dirty="0" err="1"/>
              <a:t>Permukiman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Perumahan</a:t>
            </a:r>
            <a:endParaRPr lang="en-US" b="1" dirty="0"/>
          </a:p>
          <a:p>
            <a:r>
              <a:rPr lang="en-US" b="1" dirty="0" err="1"/>
              <a:t>Kementerian</a:t>
            </a:r>
            <a:r>
              <a:rPr lang="en-US" b="1" dirty="0"/>
              <a:t> PPN/</a:t>
            </a:r>
            <a:r>
              <a:rPr lang="en-US" b="1" dirty="0" err="1"/>
              <a:t>Bappenas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291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81000" y="0"/>
            <a:ext cx="8382000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Pembangunan </a:t>
            </a:r>
            <a:r>
              <a:rPr lang="en-US" sz="2000" b="1" dirty="0" err="1">
                <a:solidFill>
                  <a:schemeClr val="tx1"/>
                </a:solidFill>
              </a:rPr>
              <a:t>Sanitasi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RPJMN 2015-2019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Kewilayahan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000" y="0"/>
            <a:ext cx="9517743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Pembangunan </a:t>
            </a:r>
            <a:r>
              <a:rPr lang="en-US" sz="2400" b="1" dirty="0" err="1">
                <a:solidFill>
                  <a:schemeClr val="tx1"/>
                </a:solidFill>
              </a:rPr>
              <a:t>Sanitasi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RPJMN 2015-2019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Kewilayahan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7206" y="669863"/>
            <a:ext cx="6795094" cy="461665"/>
          </a:xfrm>
          <a:prstGeom prst="rect">
            <a:avLst/>
          </a:prstGeom>
          <a:solidFill>
            <a:srgbClr val="173763"/>
          </a:solidFill>
        </p:spPr>
        <p:txBody>
          <a:bodyPr wrap="square">
            <a:spAutoFit/>
          </a:bodyPr>
          <a:lstStyle/>
          <a:p>
            <a:pPr marL="174625"/>
            <a:r>
              <a:rPr lang="en-US" sz="2400" b="1" dirty="0" err="1">
                <a:ln w="0"/>
                <a:solidFill>
                  <a:schemeClr val="bg1"/>
                </a:solidFill>
              </a:rPr>
              <a:t>Rencana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</a:rPr>
              <a:t>Investasi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</a:rPr>
              <a:t>kab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/</a:t>
            </a:r>
            <a:r>
              <a:rPr lang="en-US" sz="2400" b="1" dirty="0" err="1">
                <a:ln w="0"/>
                <a:solidFill>
                  <a:schemeClr val="bg1"/>
                </a:solidFill>
              </a:rPr>
              <a:t>kota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102725"/>
              </p:ext>
            </p:extLst>
          </p:nvPr>
        </p:nvGraphicFramePr>
        <p:xfrm>
          <a:off x="495299" y="1721756"/>
          <a:ext cx="2019894" cy="3788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3403195"/>
              </p:ext>
            </p:extLst>
          </p:nvPr>
        </p:nvGraphicFramePr>
        <p:xfrm>
          <a:off x="2692129" y="1735777"/>
          <a:ext cx="2032273" cy="3803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6956"/>
              </p:ext>
            </p:extLst>
          </p:nvPr>
        </p:nvGraphicFramePr>
        <p:xfrm>
          <a:off x="4730479" y="1709056"/>
          <a:ext cx="2102123" cy="374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22"/>
          <p:cNvSpPr txBox="1"/>
          <p:nvPr/>
        </p:nvSpPr>
        <p:spPr>
          <a:xfrm>
            <a:off x="177206" y="5444951"/>
            <a:ext cx="4801194" cy="292376"/>
          </a:xfrm>
          <a:prstGeom prst="rect">
            <a:avLst/>
          </a:prstGeom>
          <a:noFill/>
        </p:spPr>
        <p:txBody>
          <a:bodyPr wrap="square" lIns="121909" tIns="60954" rIns="121909" bIns="60954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100" dirty="0" err="1">
                <a:latin typeface="+mj-lt"/>
              </a:rPr>
              <a:t>Sumber</a:t>
            </a:r>
            <a:r>
              <a:rPr lang="en-AU" sz="1100" dirty="0">
                <a:latin typeface="+mj-lt"/>
              </a:rPr>
              <a:t>. </a:t>
            </a:r>
            <a:r>
              <a:rPr lang="en-AU" sz="1100" dirty="0">
                <a:latin typeface="+mj-lt"/>
              </a:rPr>
              <a:t>: </a:t>
            </a:r>
            <a:r>
              <a:rPr lang="en-AU" sz="1100" dirty="0">
                <a:latin typeface="+mj-lt"/>
              </a:rPr>
              <a:t>Memorandum Program </a:t>
            </a:r>
            <a:r>
              <a:rPr lang="en-AU" sz="1100" dirty="0" err="1">
                <a:latin typeface="+mj-lt"/>
              </a:rPr>
              <a:t>Sanitasi</a:t>
            </a:r>
            <a:r>
              <a:rPr lang="en-AU" sz="1100" dirty="0">
                <a:latin typeface="+mj-lt"/>
              </a:rPr>
              <a:t> – </a:t>
            </a:r>
            <a:r>
              <a:rPr lang="en-AU" sz="1100" dirty="0" err="1">
                <a:latin typeface="+mj-lt"/>
              </a:rPr>
              <a:t>Nawasis</a:t>
            </a:r>
            <a:r>
              <a:rPr lang="en-AU" sz="1100" dirty="0">
                <a:latin typeface="+mj-lt"/>
              </a:rPr>
              <a:t>, 2015</a:t>
            </a:r>
            <a:endParaRPr lang="en-AU" sz="1100" dirty="0">
              <a:latin typeface="+mj-lt"/>
            </a:endParaRPr>
          </a:p>
        </p:txBody>
      </p:sp>
      <p:sp>
        <p:nvSpPr>
          <p:cNvPr id="11" name="TextBox 22"/>
          <p:cNvSpPr txBox="1"/>
          <p:nvPr/>
        </p:nvSpPr>
        <p:spPr>
          <a:xfrm>
            <a:off x="6146209" y="2144195"/>
            <a:ext cx="635593" cy="276987"/>
          </a:xfrm>
          <a:prstGeom prst="rect">
            <a:avLst/>
          </a:prstGeom>
          <a:noFill/>
        </p:spPr>
        <p:txBody>
          <a:bodyPr wrap="square" lIns="121909" tIns="60954" rIns="121909" bIns="60954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000" dirty="0" err="1">
                <a:latin typeface="+mj-lt"/>
              </a:rPr>
              <a:t>Rp</a:t>
            </a:r>
            <a:r>
              <a:rPr lang="en-AU" sz="1000" dirty="0">
                <a:latin typeface="+mj-lt"/>
              </a:rPr>
              <a:t> </a:t>
            </a:r>
            <a:r>
              <a:rPr lang="en-AU" sz="1000" dirty="0" err="1">
                <a:latin typeface="+mj-lt"/>
              </a:rPr>
              <a:t>Juta</a:t>
            </a:r>
            <a:endParaRPr lang="en-AU" sz="1000" dirty="0">
              <a:latin typeface="+mj-lt"/>
            </a:endParaRPr>
          </a:p>
        </p:txBody>
      </p:sp>
      <p:sp>
        <p:nvSpPr>
          <p:cNvPr id="12" name="TextBox 22"/>
          <p:cNvSpPr txBox="1"/>
          <p:nvPr/>
        </p:nvSpPr>
        <p:spPr>
          <a:xfrm>
            <a:off x="3936409" y="2159583"/>
            <a:ext cx="635593" cy="276987"/>
          </a:xfrm>
          <a:prstGeom prst="rect">
            <a:avLst/>
          </a:prstGeom>
          <a:noFill/>
        </p:spPr>
        <p:txBody>
          <a:bodyPr wrap="square" lIns="121909" tIns="60954" rIns="121909" bIns="60954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000" dirty="0" err="1">
                <a:latin typeface="+mj-lt"/>
              </a:rPr>
              <a:t>Rp</a:t>
            </a:r>
            <a:r>
              <a:rPr lang="en-AU" sz="1000" dirty="0">
                <a:latin typeface="+mj-lt"/>
              </a:rPr>
              <a:t> </a:t>
            </a:r>
            <a:r>
              <a:rPr lang="en-AU" sz="1000" dirty="0" err="1">
                <a:latin typeface="+mj-lt"/>
              </a:rPr>
              <a:t>Juta</a:t>
            </a:r>
            <a:endParaRPr lang="en-AU" sz="1000" dirty="0">
              <a:latin typeface="+mj-lt"/>
            </a:endParaRPr>
          </a:p>
        </p:txBody>
      </p:sp>
      <p:sp>
        <p:nvSpPr>
          <p:cNvPr id="13" name="TextBox 22"/>
          <p:cNvSpPr txBox="1"/>
          <p:nvPr/>
        </p:nvSpPr>
        <p:spPr>
          <a:xfrm>
            <a:off x="1708791" y="2144194"/>
            <a:ext cx="635593" cy="276987"/>
          </a:xfrm>
          <a:prstGeom prst="rect">
            <a:avLst/>
          </a:prstGeom>
          <a:noFill/>
        </p:spPr>
        <p:txBody>
          <a:bodyPr wrap="square" lIns="121909" tIns="60954" rIns="121909" bIns="60954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000" dirty="0" err="1">
                <a:latin typeface="+mj-lt"/>
              </a:rPr>
              <a:t>Rp</a:t>
            </a:r>
            <a:r>
              <a:rPr lang="en-AU" sz="1000" dirty="0">
                <a:latin typeface="+mj-lt"/>
              </a:rPr>
              <a:t> </a:t>
            </a:r>
            <a:r>
              <a:rPr lang="en-AU" sz="1000" dirty="0" err="1">
                <a:latin typeface="+mj-lt"/>
              </a:rPr>
              <a:t>Juta</a:t>
            </a:r>
            <a:endParaRPr lang="en-AU" sz="1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7207" y="1113356"/>
            <a:ext cx="2349797" cy="46166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74625"/>
            <a:r>
              <a:rPr lang="en-US" sz="1200" b="1" dirty="0" err="1">
                <a:ln w="0"/>
                <a:solidFill>
                  <a:sysClr val="windowText" lastClr="000000"/>
                </a:solidFill>
              </a:rPr>
              <a:t>Anggota</a:t>
            </a:r>
            <a:r>
              <a:rPr lang="en-US" sz="1200" b="1" dirty="0">
                <a:ln w="0"/>
                <a:solidFill>
                  <a:sysClr val="windowText" lastClr="000000"/>
                </a:solidFill>
              </a:rPr>
              <a:t> PPSP: 440 </a:t>
            </a:r>
            <a:r>
              <a:rPr lang="en-US" sz="1200" b="1" dirty="0" err="1">
                <a:ln w="0"/>
                <a:solidFill>
                  <a:sysClr val="windowText" lastClr="000000"/>
                </a:solidFill>
              </a:rPr>
              <a:t>kab</a:t>
            </a:r>
            <a:r>
              <a:rPr lang="en-US" sz="1200" b="1" dirty="0">
                <a:ln w="0"/>
                <a:solidFill>
                  <a:sysClr val="windowText" lastClr="000000"/>
                </a:solidFill>
              </a:rPr>
              <a:t>/</a:t>
            </a:r>
            <a:r>
              <a:rPr lang="en-US" sz="1200" b="1" dirty="0" err="1">
                <a:ln w="0"/>
                <a:solidFill>
                  <a:sysClr val="windowText" lastClr="000000"/>
                </a:solidFill>
              </a:rPr>
              <a:t>kota</a:t>
            </a:r>
            <a:endParaRPr lang="en-US" sz="1200" b="1" dirty="0">
              <a:ln w="0"/>
              <a:solidFill>
                <a:sysClr val="windowText" lastClr="000000"/>
              </a:solidFill>
            </a:endParaRPr>
          </a:p>
          <a:p>
            <a:pPr marL="174625"/>
            <a:r>
              <a:rPr lang="en-US" sz="1200" b="1" dirty="0">
                <a:ln w="0"/>
                <a:solidFill>
                  <a:sysClr val="windowText" lastClr="000000"/>
                </a:solidFill>
              </a:rPr>
              <a:t>Data </a:t>
            </a:r>
            <a:r>
              <a:rPr lang="en-US" sz="1200" b="1" dirty="0" err="1">
                <a:ln w="0"/>
                <a:solidFill>
                  <a:sysClr val="windowText" lastClr="000000"/>
                </a:solidFill>
              </a:rPr>
              <a:t>tersedia</a:t>
            </a:r>
            <a:r>
              <a:rPr lang="en-US" sz="1200" b="1" dirty="0">
                <a:ln w="0"/>
                <a:solidFill>
                  <a:sysClr val="windowText" lastClr="000000"/>
                </a:solidFill>
              </a:rPr>
              <a:t>: 413 </a:t>
            </a:r>
            <a:r>
              <a:rPr lang="en-US" sz="1200" b="1" dirty="0" err="1">
                <a:ln w="0"/>
                <a:solidFill>
                  <a:sysClr val="windowText" lastClr="000000"/>
                </a:solidFill>
              </a:rPr>
              <a:t>kab</a:t>
            </a:r>
            <a:r>
              <a:rPr lang="en-US" sz="1200" b="1" dirty="0">
                <a:ln w="0"/>
                <a:solidFill>
                  <a:sysClr val="windowText" lastClr="000000"/>
                </a:solidFill>
              </a:rPr>
              <a:t>/</a:t>
            </a:r>
            <a:r>
              <a:rPr lang="en-US" sz="1200" b="1" dirty="0" err="1">
                <a:ln w="0"/>
                <a:solidFill>
                  <a:sysClr val="windowText" lastClr="000000"/>
                </a:solidFill>
              </a:rPr>
              <a:t>kota</a:t>
            </a:r>
            <a:endParaRPr lang="en-US" sz="2000" b="1" dirty="0">
              <a:ln w="0"/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67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0"/>
            <a:ext cx="9517743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Status PPSP 2015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206" y="669863"/>
            <a:ext cx="6795094" cy="461665"/>
          </a:xfrm>
          <a:prstGeom prst="rect">
            <a:avLst/>
          </a:prstGeom>
          <a:solidFill>
            <a:srgbClr val="173763"/>
          </a:solidFill>
        </p:spPr>
        <p:txBody>
          <a:bodyPr wrap="square">
            <a:spAutoFit/>
          </a:bodyPr>
          <a:lstStyle/>
          <a:p>
            <a:pPr marL="174625"/>
            <a:r>
              <a:rPr lang="en-US" sz="2400" b="1" dirty="0" err="1">
                <a:ln w="0"/>
                <a:solidFill>
                  <a:schemeClr val="bg1"/>
                </a:solidFill>
              </a:rPr>
              <a:t>Progres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</a:rPr>
              <a:t>dan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</a:rPr>
              <a:t>Kualitas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</a:rPr>
              <a:t>Dokumen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</a:rPr>
              <a:t>Perencanaan</a:t>
            </a:r>
            <a:endParaRPr lang="en-US" sz="2400" b="1" dirty="0">
              <a:ln w="0"/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540805"/>
              </p:ext>
            </p:extLst>
          </p:nvPr>
        </p:nvGraphicFramePr>
        <p:xfrm>
          <a:off x="834949" y="1320239"/>
          <a:ext cx="3112278" cy="4886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552612"/>
              </p:ext>
            </p:extLst>
          </p:nvPr>
        </p:nvGraphicFramePr>
        <p:xfrm>
          <a:off x="4337307" y="1268918"/>
          <a:ext cx="3073560" cy="4900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7962903" y="3667226"/>
            <a:ext cx="4118427" cy="203132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kab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dokumen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kab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 yang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perencanaannya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memantau</a:t>
            </a:r>
            <a:r>
              <a:rPr lang="en-US" dirty="0"/>
              <a:t> progress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kualitas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3849" y="6275203"/>
            <a:ext cx="3305633" cy="27699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200" dirty="0">
                <a:ln w="0"/>
              </a:rPr>
              <a:t>21 </a:t>
            </a:r>
            <a:r>
              <a:rPr lang="en-US" sz="1200" dirty="0" err="1">
                <a:ln w="0"/>
              </a:rPr>
              <a:t>Kab</a:t>
            </a:r>
            <a:r>
              <a:rPr lang="en-US" sz="1200" dirty="0">
                <a:ln w="0"/>
              </a:rPr>
              <a:t>/Kota </a:t>
            </a:r>
            <a:r>
              <a:rPr lang="en-US" sz="1200" dirty="0" err="1">
                <a:ln w="0"/>
              </a:rPr>
              <a:t>menyusun</a:t>
            </a:r>
            <a:r>
              <a:rPr lang="en-US" sz="1200" dirty="0">
                <a:ln w="0"/>
              </a:rPr>
              <a:t> BPS </a:t>
            </a:r>
            <a:r>
              <a:rPr lang="en-US" sz="1200" dirty="0" err="1">
                <a:ln w="0"/>
              </a:rPr>
              <a:t>dan</a:t>
            </a:r>
            <a:r>
              <a:rPr lang="en-US" sz="1200" dirty="0">
                <a:ln w="0"/>
              </a:rPr>
              <a:t> SSK di </a:t>
            </a:r>
            <a:r>
              <a:rPr lang="en-US" sz="1200" dirty="0" err="1">
                <a:ln w="0"/>
              </a:rPr>
              <a:t>tahun</a:t>
            </a:r>
            <a:r>
              <a:rPr lang="en-US" sz="1200" dirty="0">
                <a:ln w="0"/>
              </a:rPr>
              <a:t> 2015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78083" y="6265718"/>
            <a:ext cx="3138722" cy="46166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n w="0"/>
              </a:rPr>
              <a:t>98 </a:t>
            </a:r>
            <a:r>
              <a:rPr lang="en-US" sz="1200" dirty="0" err="1">
                <a:ln w="0"/>
              </a:rPr>
              <a:t>Kab</a:t>
            </a:r>
            <a:r>
              <a:rPr lang="en-US" sz="1200" dirty="0">
                <a:ln w="0"/>
              </a:rPr>
              <a:t>/Kota </a:t>
            </a:r>
            <a:r>
              <a:rPr lang="en-US" sz="1200" dirty="0" err="1">
                <a:ln w="0"/>
              </a:rPr>
              <a:t>menyusun</a:t>
            </a:r>
            <a:r>
              <a:rPr lang="en-US" sz="1200" dirty="0">
                <a:ln w="0"/>
              </a:rPr>
              <a:t> MPS </a:t>
            </a:r>
            <a:r>
              <a:rPr lang="en-US" sz="1200" dirty="0" err="1">
                <a:ln w="0"/>
              </a:rPr>
              <a:t>dan</a:t>
            </a:r>
            <a:r>
              <a:rPr lang="en-US" sz="1200" dirty="0">
                <a:ln w="0"/>
              </a:rPr>
              <a:t> 100 </a:t>
            </a:r>
            <a:r>
              <a:rPr lang="en-US" sz="1200" dirty="0" err="1">
                <a:ln w="0"/>
              </a:rPr>
              <a:t>Kab</a:t>
            </a:r>
            <a:r>
              <a:rPr lang="en-US" sz="1200" dirty="0">
                <a:ln w="0"/>
              </a:rPr>
              <a:t>/Kota </a:t>
            </a:r>
            <a:r>
              <a:rPr lang="en-US" sz="1200" dirty="0" err="1">
                <a:ln w="0"/>
              </a:rPr>
              <a:t>melakukan</a:t>
            </a:r>
            <a:r>
              <a:rPr lang="en-US" sz="1200" dirty="0">
                <a:ln w="0"/>
              </a:rPr>
              <a:t> </a:t>
            </a:r>
            <a:r>
              <a:rPr lang="en-US" sz="1200" dirty="0" err="1">
                <a:ln w="0"/>
              </a:rPr>
              <a:t>pemutakhirkan</a:t>
            </a:r>
            <a:r>
              <a:rPr lang="en-US" sz="1200" dirty="0">
                <a:ln w="0"/>
              </a:rPr>
              <a:t> di </a:t>
            </a:r>
            <a:r>
              <a:rPr lang="en-US" sz="1200" dirty="0" err="1">
                <a:ln w="0"/>
              </a:rPr>
              <a:t>tahun</a:t>
            </a:r>
            <a:r>
              <a:rPr lang="en-US" sz="1200" dirty="0">
                <a:ln w="0"/>
              </a:rPr>
              <a:t> 2015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63549" y="3267114"/>
            <a:ext cx="2235195" cy="400110"/>
          </a:xfrm>
          <a:prstGeom prst="rect">
            <a:avLst/>
          </a:prstGeom>
          <a:solidFill>
            <a:srgbClr val="173763"/>
          </a:solidFill>
        </p:spPr>
        <p:txBody>
          <a:bodyPr wrap="square">
            <a:spAutoFit/>
          </a:bodyPr>
          <a:lstStyle/>
          <a:p>
            <a:r>
              <a:rPr lang="en-US" sz="2000" b="1" dirty="0" err="1">
                <a:ln w="0"/>
                <a:solidFill>
                  <a:schemeClr val="bg1"/>
                </a:solidFill>
              </a:rPr>
              <a:t>Faktanya</a:t>
            </a:r>
            <a:endParaRPr lang="en-US" sz="2000" b="1" dirty="0">
              <a:ln w="0"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5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81000" y="0"/>
            <a:ext cx="9517743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Pembangunan </a:t>
            </a:r>
            <a:r>
              <a:rPr lang="en-US" sz="2400" b="1" dirty="0" err="1">
                <a:solidFill>
                  <a:schemeClr val="tx1"/>
                </a:solidFill>
              </a:rPr>
              <a:t>Sanitasi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RPJMN 2015-2019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Kewilayahan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136278" y="4930937"/>
            <a:ext cx="3192312" cy="590829"/>
          </a:xfrm>
          <a:prstGeom prst="rect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algn="ctr"/>
            <a:endParaRPr lang="en-US" sz="16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77206" y="669863"/>
            <a:ext cx="6795094" cy="461665"/>
          </a:xfrm>
          <a:prstGeom prst="rect">
            <a:avLst/>
          </a:prstGeom>
          <a:solidFill>
            <a:srgbClr val="173763"/>
          </a:solidFill>
        </p:spPr>
        <p:txBody>
          <a:bodyPr wrap="square">
            <a:spAutoFit/>
          </a:bodyPr>
          <a:lstStyle/>
          <a:p>
            <a:pPr marL="174625"/>
            <a:r>
              <a:rPr lang="en-US" sz="2400" b="1" dirty="0" err="1">
                <a:ln w="0"/>
                <a:solidFill>
                  <a:schemeClr val="bg1"/>
                </a:solidFill>
              </a:rPr>
              <a:t>Indikasi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</a:rPr>
              <a:t>Capaian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</a:rPr>
              <a:t>Sanitasi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</a:rPr>
              <a:t>Terhadap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 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Target RPJMN</a:t>
            </a:r>
            <a:endParaRPr lang="en-US" sz="2400" b="1" dirty="0">
              <a:ln w="0"/>
              <a:solidFill>
                <a:schemeClr val="bg1"/>
              </a:solidFill>
            </a:endParaRP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/>
          </p:nvPr>
        </p:nvGraphicFramePr>
        <p:xfrm>
          <a:off x="2431472" y="1710654"/>
          <a:ext cx="6821170" cy="1999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Rectangle 17"/>
          <p:cNvSpPr/>
          <p:nvPr/>
        </p:nvSpPr>
        <p:spPr>
          <a:xfrm>
            <a:off x="5901112" y="2059754"/>
            <a:ext cx="402590" cy="434340"/>
          </a:xfrm>
          <a:prstGeom prst="rect">
            <a:avLst/>
          </a:prstGeom>
          <a:noFill/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58515" y="2047054"/>
            <a:ext cx="1460299" cy="434340"/>
          </a:xfrm>
          <a:prstGeom prst="rect">
            <a:avLst/>
          </a:prstGeom>
          <a:noFill/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5400000">
            <a:off x="5937306" y="2494999"/>
            <a:ext cx="228600" cy="372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5400000">
            <a:off x="7518318" y="2495000"/>
            <a:ext cx="228600" cy="372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TextBox 17"/>
          <p:cNvSpPr txBox="1"/>
          <p:nvPr/>
        </p:nvSpPr>
        <p:spPr>
          <a:xfrm>
            <a:off x="2802247" y="3388783"/>
            <a:ext cx="3063167" cy="292376"/>
          </a:xfrm>
          <a:prstGeom prst="rect">
            <a:avLst/>
          </a:prstGeom>
          <a:noFill/>
        </p:spPr>
        <p:txBody>
          <a:bodyPr wrap="square" lIns="121909" tIns="60954" rIns="121909" bIns="60954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100" dirty="0" err="1">
                <a:latin typeface="+mj-lt"/>
              </a:rPr>
              <a:t>Sumber</a:t>
            </a:r>
            <a:r>
              <a:rPr lang="en-AU" sz="1100" dirty="0">
                <a:latin typeface="+mj-lt"/>
              </a:rPr>
              <a:t>: BPS </a:t>
            </a:r>
            <a:r>
              <a:rPr lang="en-AU" sz="1100" dirty="0">
                <a:latin typeface="+mj-lt"/>
              </a:rPr>
              <a:t>2015 </a:t>
            </a:r>
            <a:r>
              <a:rPr lang="en-AU" sz="1100" dirty="0">
                <a:latin typeface="+mj-lt"/>
              </a:rPr>
              <a:t>(TW </a:t>
            </a:r>
            <a:r>
              <a:rPr lang="en-AU" sz="1100" dirty="0">
                <a:latin typeface="+mj-lt"/>
              </a:rPr>
              <a:t>I) </a:t>
            </a:r>
            <a:r>
              <a:rPr lang="en-AU" sz="1100" dirty="0" err="1">
                <a:latin typeface="+mj-lt"/>
              </a:rPr>
              <a:t>dan</a:t>
            </a:r>
            <a:r>
              <a:rPr lang="en-AU" sz="1100" dirty="0">
                <a:latin typeface="+mj-lt"/>
              </a:rPr>
              <a:t> </a:t>
            </a:r>
            <a:r>
              <a:rPr lang="en-AU" sz="1100" dirty="0" err="1">
                <a:latin typeface="+mj-lt"/>
              </a:rPr>
              <a:t>hasil</a:t>
            </a:r>
            <a:r>
              <a:rPr lang="en-AU" sz="1100" dirty="0">
                <a:latin typeface="+mj-lt"/>
              </a:rPr>
              <a:t> </a:t>
            </a:r>
            <a:r>
              <a:rPr lang="en-AU" sz="1100" dirty="0" err="1">
                <a:latin typeface="+mj-lt"/>
              </a:rPr>
              <a:t>perhitungan</a:t>
            </a:r>
            <a:r>
              <a:rPr lang="en-AU" sz="1100" dirty="0">
                <a:latin typeface="+mj-lt"/>
              </a:rPr>
              <a:t>.</a:t>
            </a:r>
          </a:p>
        </p:txBody>
      </p:sp>
      <p:graphicFrame>
        <p:nvGraphicFramePr>
          <p:cNvPr id="23" name="Chart 22"/>
          <p:cNvGraphicFramePr>
            <a:graphicFrameLocks/>
          </p:cNvGraphicFramePr>
          <p:nvPr>
            <p:extLst/>
          </p:nvPr>
        </p:nvGraphicFramePr>
        <p:xfrm>
          <a:off x="2514106" y="4364304"/>
          <a:ext cx="8115300" cy="1918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Box 22"/>
          <p:cNvSpPr txBox="1"/>
          <p:nvPr/>
        </p:nvSpPr>
        <p:spPr>
          <a:xfrm>
            <a:off x="2817255" y="6174294"/>
            <a:ext cx="3063167" cy="292376"/>
          </a:xfrm>
          <a:prstGeom prst="rect">
            <a:avLst/>
          </a:prstGeom>
          <a:noFill/>
        </p:spPr>
        <p:txBody>
          <a:bodyPr wrap="square" lIns="121909" tIns="60954" rIns="121909" bIns="60954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100" dirty="0" err="1">
                <a:latin typeface="+mj-lt"/>
              </a:rPr>
              <a:t>Sumber</a:t>
            </a:r>
            <a:r>
              <a:rPr lang="en-AU" sz="1100" dirty="0">
                <a:latin typeface="+mj-lt"/>
              </a:rPr>
              <a:t>: </a:t>
            </a:r>
            <a:r>
              <a:rPr lang="en-AU" sz="1100" dirty="0" err="1">
                <a:latin typeface="+mj-lt"/>
              </a:rPr>
              <a:t>Riskesdas</a:t>
            </a:r>
            <a:r>
              <a:rPr lang="en-AU" sz="1100" dirty="0">
                <a:latin typeface="+mj-lt"/>
              </a:rPr>
              <a:t> 2013 </a:t>
            </a:r>
            <a:r>
              <a:rPr lang="en-AU" sz="1100" dirty="0" err="1">
                <a:latin typeface="+mj-lt"/>
              </a:rPr>
              <a:t>dan</a:t>
            </a:r>
            <a:r>
              <a:rPr lang="en-AU" sz="1100" dirty="0">
                <a:latin typeface="+mj-lt"/>
              </a:rPr>
              <a:t> </a:t>
            </a:r>
            <a:r>
              <a:rPr lang="en-AU" sz="1100" dirty="0" err="1">
                <a:latin typeface="+mj-lt"/>
              </a:rPr>
              <a:t>hasil</a:t>
            </a:r>
            <a:r>
              <a:rPr lang="en-AU" sz="1100" dirty="0">
                <a:latin typeface="+mj-lt"/>
              </a:rPr>
              <a:t> </a:t>
            </a:r>
            <a:r>
              <a:rPr lang="en-AU" sz="1100" dirty="0" err="1">
                <a:latin typeface="+mj-lt"/>
              </a:rPr>
              <a:t>perhitungan</a:t>
            </a:r>
            <a:r>
              <a:rPr lang="en-AU" sz="1100" dirty="0">
                <a:latin typeface="+mj-lt"/>
              </a:rPr>
              <a:t>.</a:t>
            </a:r>
            <a:endParaRPr lang="en-AU" sz="1100" dirty="0"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69906" y="4415098"/>
            <a:ext cx="402590" cy="434340"/>
          </a:xfrm>
          <a:prstGeom prst="rect">
            <a:avLst/>
          </a:prstGeom>
          <a:noFill/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5400000">
            <a:off x="4590694" y="4974258"/>
            <a:ext cx="228600" cy="372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003306" y="4581935"/>
            <a:ext cx="2832100" cy="434340"/>
          </a:xfrm>
          <a:prstGeom prst="rect">
            <a:avLst/>
          </a:prstGeom>
          <a:noFill/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5400000">
            <a:off x="7369592" y="5031589"/>
            <a:ext cx="228600" cy="372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5400000">
            <a:off x="6215797" y="5006551"/>
            <a:ext cx="228600" cy="372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439944" y="1401096"/>
            <a:ext cx="3953503" cy="46166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74625"/>
            <a:r>
              <a:rPr lang="en-US" sz="2400" b="1" dirty="0">
                <a:ln w="0"/>
              </a:rPr>
              <a:t>Air </a:t>
            </a:r>
            <a:r>
              <a:rPr lang="en-US" sz="2400" b="1" dirty="0" err="1">
                <a:ln w="0"/>
              </a:rPr>
              <a:t>Limbah</a:t>
            </a:r>
            <a:endParaRPr lang="en-US" sz="2400" b="1" dirty="0">
              <a:ln w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426484" y="3877241"/>
            <a:ext cx="3953503" cy="46166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74625"/>
            <a:r>
              <a:rPr lang="en-US" sz="2400" b="1" dirty="0" err="1">
                <a:ln w="0"/>
              </a:rPr>
              <a:t>Persampahan</a:t>
            </a:r>
            <a:endParaRPr lang="en-US" sz="2400" b="1" dirty="0">
              <a:ln w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6485" y="1401094"/>
            <a:ext cx="9348553" cy="2245622"/>
          </a:xfrm>
          <a:prstGeom prst="rect">
            <a:avLst/>
          </a:prstGeom>
          <a:noFill/>
          <a:ln w="57150">
            <a:solidFill>
              <a:srgbClr val="173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402853" y="3897938"/>
            <a:ext cx="9372185" cy="2543332"/>
          </a:xfrm>
          <a:prstGeom prst="rect">
            <a:avLst/>
          </a:prstGeom>
          <a:noFill/>
          <a:ln w="57150">
            <a:solidFill>
              <a:srgbClr val="173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5400000">
            <a:off x="6588184" y="2491000"/>
            <a:ext cx="228600" cy="372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3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9" y="1400099"/>
            <a:ext cx="11954733" cy="5116815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81000" y="0"/>
            <a:ext cx="8382000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Pembangunan </a:t>
            </a:r>
            <a:r>
              <a:rPr lang="en-US" sz="2000" b="1" dirty="0" err="1">
                <a:solidFill>
                  <a:schemeClr val="tx1"/>
                </a:solidFill>
              </a:rPr>
              <a:t>Sanitasi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RPJMN 2015-2019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Kewilayahan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6639" y="1447011"/>
            <a:ext cx="11954733" cy="5069903"/>
          </a:xfrm>
          <a:prstGeom prst="rect">
            <a:avLst/>
          </a:prstGeom>
          <a:noFill/>
          <a:ln w="76200">
            <a:solidFill>
              <a:srgbClr val="173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81000" y="0"/>
            <a:ext cx="9517743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Pembangunan </a:t>
            </a:r>
            <a:r>
              <a:rPr lang="en-US" sz="2400" b="1" dirty="0" err="1">
                <a:solidFill>
                  <a:schemeClr val="tx1"/>
                </a:solidFill>
              </a:rPr>
              <a:t>Sanitasi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RPJMN 2015-2019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Kewilayahan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49500" y="1696662"/>
            <a:ext cx="8280400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6159" y="959551"/>
            <a:ext cx="7943443" cy="461665"/>
          </a:xfrm>
          <a:prstGeom prst="rect">
            <a:avLst/>
          </a:prstGeom>
          <a:solidFill>
            <a:srgbClr val="173763"/>
          </a:solidFill>
        </p:spPr>
        <p:txBody>
          <a:bodyPr wrap="square">
            <a:spAutoFit/>
          </a:bodyPr>
          <a:lstStyle/>
          <a:p>
            <a:pPr marL="174625"/>
            <a:r>
              <a:rPr lang="en-US" sz="2400" b="1" dirty="0" err="1">
                <a:ln w="0"/>
                <a:solidFill>
                  <a:schemeClr val="bg1"/>
                </a:solidFill>
              </a:rPr>
              <a:t>Capaian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</a:rPr>
              <a:t>Sanitasi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 2015 </a:t>
            </a:r>
            <a:r>
              <a:rPr lang="en-US" sz="2400" b="1" dirty="0" err="1">
                <a:ln w="0"/>
                <a:solidFill>
                  <a:schemeClr val="bg1"/>
                </a:solidFill>
              </a:rPr>
              <a:t>dan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 Target RPJMN 2019 Per </a:t>
            </a:r>
            <a:r>
              <a:rPr lang="en-US" sz="2400" b="1" dirty="0" err="1">
                <a:ln w="0"/>
                <a:solidFill>
                  <a:schemeClr val="bg1"/>
                </a:solidFill>
              </a:rPr>
              <a:t>Provinsi</a:t>
            </a:r>
            <a:endParaRPr lang="en-US" sz="2400" b="1" dirty="0">
              <a:ln w="0"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34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81000" y="0"/>
            <a:ext cx="8382000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Pembangunan </a:t>
            </a:r>
            <a:r>
              <a:rPr lang="en-US" sz="2000" b="1" dirty="0" err="1">
                <a:solidFill>
                  <a:schemeClr val="tx1"/>
                </a:solidFill>
              </a:rPr>
              <a:t>Sanitasi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RPJMN 2015-2019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Kewilayahan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000" y="0"/>
            <a:ext cx="9517743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en-US" sz="2400" b="1" dirty="0" err="1">
                <a:solidFill>
                  <a:schemeClr val="tx1"/>
                </a:solidFill>
              </a:rPr>
              <a:t>Investasi</a:t>
            </a:r>
            <a:r>
              <a:rPr lang="en-US" sz="2400" b="1" dirty="0">
                <a:solidFill>
                  <a:schemeClr val="tx1"/>
                </a:solidFill>
              </a:rPr>
              <a:t> Pembangunan </a:t>
            </a:r>
            <a:r>
              <a:rPr lang="en-US" sz="2400" b="1" dirty="0" err="1">
                <a:solidFill>
                  <a:schemeClr val="tx1"/>
                </a:solidFill>
              </a:rPr>
              <a:t>Sanitasi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7206" y="669863"/>
            <a:ext cx="3594694" cy="461665"/>
          </a:xfrm>
          <a:prstGeom prst="rect">
            <a:avLst/>
          </a:prstGeom>
          <a:solidFill>
            <a:srgbClr val="173763"/>
          </a:solidFill>
        </p:spPr>
        <p:txBody>
          <a:bodyPr wrap="square">
            <a:spAutoFit/>
          </a:bodyPr>
          <a:lstStyle/>
          <a:p>
            <a:pPr marL="174625"/>
            <a:r>
              <a:rPr lang="en-US" sz="2400" b="1" dirty="0">
                <a:ln w="0"/>
                <a:solidFill>
                  <a:schemeClr val="bg1"/>
                </a:solidFill>
              </a:rPr>
              <a:t>APBD </a:t>
            </a:r>
            <a:r>
              <a:rPr lang="en-US" sz="2400" b="1" dirty="0" err="1">
                <a:ln w="0"/>
                <a:solidFill>
                  <a:schemeClr val="bg1"/>
                </a:solidFill>
              </a:rPr>
              <a:t>Kabupaten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/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K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ota </a:t>
            </a:r>
          </a:p>
        </p:txBody>
      </p:sp>
      <p:sp>
        <p:nvSpPr>
          <p:cNvPr id="2" name="Rectangle 1"/>
          <p:cNvSpPr/>
          <p:nvPr/>
        </p:nvSpPr>
        <p:spPr>
          <a:xfrm>
            <a:off x="8497527" y="5046003"/>
            <a:ext cx="3251794" cy="61555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74625" algn="ctr"/>
            <a:r>
              <a:rPr lang="en-US" sz="2000" b="1" dirty="0">
                <a:ln w="0"/>
                <a:solidFill>
                  <a:sysClr val="windowText" lastClr="000000"/>
                </a:solidFill>
              </a:rPr>
              <a:t>2015</a:t>
            </a:r>
          </a:p>
          <a:p>
            <a:pPr marL="174625" algn="ctr"/>
            <a:r>
              <a:rPr lang="it-IT" sz="1400" b="1" dirty="0">
                <a:ln w="0"/>
                <a:solidFill>
                  <a:sysClr val="windowText" lastClr="000000"/>
                </a:solidFill>
              </a:rPr>
              <a:t>Data 17 Kab/Kota dari 6 provinsi</a:t>
            </a:r>
            <a:endParaRPr lang="en-US" sz="1400" b="1" dirty="0">
              <a:ln w="0"/>
              <a:solidFill>
                <a:sysClr val="windowText" lastClr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4385" y="5046003"/>
            <a:ext cx="3251794" cy="61555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74625" algn="ctr"/>
            <a:r>
              <a:rPr lang="en-US" sz="2000" b="1" dirty="0">
                <a:ln w="0"/>
                <a:solidFill>
                  <a:sysClr val="windowText" lastClr="000000"/>
                </a:solidFill>
              </a:rPr>
              <a:t>2013</a:t>
            </a:r>
          </a:p>
          <a:p>
            <a:pPr marL="174625" algn="ctr"/>
            <a:r>
              <a:rPr lang="it-IT" sz="1400" b="1" dirty="0">
                <a:ln w="0"/>
                <a:solidFill>
                  <a:sysClr val="windowText" lastClr="000000"/>
                </a:solidFill>
              </a:rPr>
              <a:t> Data 59 Kab/Kota dari 15 provinsi</a:t>
            </a:r>
            <a:endParaRPr lang="en-US" sz="1400" b="1" dirty="0">
              <a:ln w="0"/>
              <a:solidFill>
                <a:sysClr val="windowText" lastClr="000000"/>
              </a:solidFill>
            </a:endParaRPr>
          </a:p>
        </p:txBody>
      </p:sp>
      <p:graphicFrame>
        <p:nvGraphicFramePr>
          <p:cNvPr id="21" name="Content Placeholder 8" title="SmartArt samp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423480"/>
              </p:ext>
            </p:extLst>
          </p:nvPr>
        </p:nvGraphicFramePr>
        <p:xfrm>
          <a:off x="8540156" y="1266827"/>
          <a:ext cx="3651844" cy="380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2" name="Content Placeholder 8" title="SmartArt samp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243880"/>
              </p:ext>
            </p:extLst>
          </p:nvPr>
        </p:nvGraphicFramePr>
        <p:xfrm>
          <a:off x="4572000" y="1304927"/>
          <a:ext cx="3651844" cy="380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3" name="Content Placeholder 8" title="SmartArt samp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551403"/>
              </p:ext>
            </p:extLst>
          </p:nvPr>
        </p:nvGraphicFramePr>
        <p:xfrm>
          <a:off x="482600" y="1344189"/>
          <a:ext cx="3651844" cy="380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4" name="Rectangle 23"/>
          <p:cNvSpPr/>
          <p:nvPr/>
        </p:nvSpPr>
        <p:spPr>
          <a:xfrm>
            <a:off x="0" y="6432230"/>
            <a:ext cx="32517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/>
            <a:r>
              <a:rPr lang="en-US" sz="1200" dirty="0" err="1">
                <a:ln w="0"/>
                <a:solidFill>
                  <a:sysClr val="windowText" lastClr="000000"/>
                </a:solidFill>
              </a:rPr>
              <a:t>Sumber</a:t>
            </a:r>
            <a:r>
              <a:rPr lang="en-US" sz="1200" dirty="0">
                <a:ln w="0"/>
                <a:solidFill>
                  <a:sysClr val="windowText" lastClr="000000"/>
                </a:solidFill>
              </a:rPr>
              <a:t>: </a:t>
            </a:r>
            <a:r>
              <a:rPr lang="en-US" sz="1200" dirty="0" err="1">
                <a:ln w="0"/>
                <a:solidFill>
                  <a:sysClr val="windowText" lastClr="000000"/>
                </a:solidFill>
              </a:rPr>
              <a:t>Nawasis</a:t>
            </a:r>
            <a:r>
              <a:rPr lang="en-US" sz="1200" dirty="0">
                <a:ln w="0"/>
                <a:solidFill>
                  <a:sysClr val="windowText" lastClr="000000"/>
                </a:solidFill>
              </a:rPr>
              <a:t> 2015</a:t>
            </a:r>
            <a:endParaRPr lang="en-US" sz="1000" dirty="0">
              <a:ln w="0"/>
              <a:solidFill>
                <a:sysClr val="windowText" lastClr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33257" y="5046003"/>
            <a:ext cx="3251794" cy="61555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74625" algn="ctr"/>
            <a:r>
              <a:rPr lang="en-US" sz="2000" b="1" dirty="0">
                <a:ln w="0"/>
                <a:solidFill>
                  <a:sysClr val="windowText" lastClr="000000"/>
                </a:solidFill>
              </a:rPr>
              <a:t>2014</a:t>
            </a:r>
          </a:p>
          <a:p>
            <a:pPr marL="174625" algn="ctr"/>
            <a:r>
              <a:rPr lang="it-IT" sz="1400" b="1" dirty="0">
                <a:ln w="0"/>
                <a:solidFill>
                  <a:sysClr val="windowText" lastClr="000000"/>
                </a:solidFill>
              </a:rPr>
              <a:t>D</a:t>
            </a:r>
            <a:r>
              <a:rPr lang="it-IT" sz="1400" b="1" dirty="0">
                <a:ln w="0"/>
                <a:solidFill>
                  <a:sysClr val="windowText" lastClr="000000"/>
                </a:solidFill>
              </a:rPr>
              <a:t>ata 39 Kab/Kota dari 15 provinsi</a:t>
            </a:r>
            <a:endParaRPr lang="en-US" sz="1400" b="1" dirty="0">
              <a:ln w="0"/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68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81000" y="0"/>
            <a:ext cx="8382000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Pembangunan </a:t>
            </a:r>
            <a:r>
              <a:rPr lang="en-US" sz="2000" b="1" dirty="0" err="1">
                <a:solidFill>
                  <a:schemeClr val="tx1"/>
                </a:solidFill>
              </a:rPr>
              <a:t>Sanitasi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RPJMN 2015-2019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Kewilayahan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000" y="0"/>
            <a:ext cx="9517743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en-US" sz="2400" b="1" dirty="0" err="1">
                <a:solidFill>
                  <a:schemeClr val="tx1"/>
                </a:solidFill>
              </a:rPr>
              <a:t>Investasi</a:t>
            </a:r>
            <a:r>
              <a:rPr lang="en-US" sz="2400" b="1" dirty="0">
                <a:solidFill>
                  <a:schemeClr val="tx1"/>
                </a:solidFill>
              </a:rPr>
              <a:t> Pembangunan </a:t>
            </a:r>
            <a:r>
              <a:rPr lang="en-US" sz="2400" b="1" dirty="0" err="1">
                <a:solidFill>
                  <a:schemeClr val="tx1"/>
                </a:solidFill>
              </a:rPr>
              <a:t>Sanitasi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97527" y="5546340"/>
            <a:ext cx="3251794" cy="61555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74625" algn="ctr"/>
            <a:r>
              <a:rPr lang="en-US" sz="2000" b="1" dirty="0">
                <a:ln w="0"/>
                <a:solidFill>
                  <a:sysClr val="windowText" lastClr="000000"/>
                </a:solidFill>
              </a:rPr>
              <a:t>2015</a:t>
            </a:r>
          </a:p>
          <a:p>
            <a:pPr marL="174625" algn="ctr"/>
            <a:r>
              <a:rPr lang="it-IT" sz="1400" b="1" dirty="0">
                <a:ln w="0"/>
                <a:solidFill>
                  <a:sysClr val="windowText" lastClr="000000"/>
                </a:solidFill>
              </a:rPr>
              <a:t>Data 17 Kab/Kota dari 6 provinsi</a:t>
            </a:r>
            <a:endParaRPr lang="en-US" sz="1400" b="1" dirty="0">
              <a:ln w="0"/>
              <a:solidFill>
                <a:sysClr val="windowText" lastClr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4385" y="5546340"/>
            <a:ext cx="3251794" cy="61555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74625" algn="ctr"/>
            <a:r>
              <a:rPr lang="en-US" sz="2000" b="1" dirty="0">
                <a:ln w="0"/>
                <a:solidFill>
                  <a:sysClr val="windowText" lastClr="000000"/>
                </a:solidFill>
              </a:rPr>
              <a:t>2013</a:t>
            </a:r>
          </a:p>
          <a:p>
            <a:pPr marL="174625" algn="ctr"/>
            <a:r>
              <a:rPr lang="it-IT" sz="1400" b="1" dirty="0">
                <a:ln w="0"/>
                <a:solidFill>
                  <a:sysClr val="windowText" lastClr="000000"/>
                </a:solidFill>
              </a:rPr>
              <a:t> Data 59 Kab/Kota dari 15 provinsi</a:t>
            </a:r>
            <a:endParaRPr lang="en-US" sz="1400" b="1" dirty="0">
              <a:ln w="0"/>
              <a:solidFill>
                <a:sysClr val="windowText" lastClr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33257" y="5546340"/>
            <a:ext cx="3251794" cy="61555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74625" algn="ctr"/>
            <a:r>
              <a:rPr lang="en-US" sz="2000" b="1" dirty="0">
                <a:ln w="0"/>
                <a:solidFill>
                  <a:sysClr val="windowText" lastClr="000000"/>
                </a:solidFill>
              </a:rPr>
              <a:t>2014</a:t>
            </a:r>
          </a:p>
          <a:p>
            <a:pPr marL="174625" algn="ctr"/>
            <a:r>
              <a:rPr lang="it-IT" sz="1400" b="1" dirty="0">
                <a:ln w="0"/>
                <a:solidFill>
                  <a:sysClr val="windowText" lastClr="000000"/>
                </a:solidFill>
              </a:rPr>
              <a:t>D</a:t>
            </a:r>
            <a:r>
              <a:rPr lang="it-IT" sz="1400" b="1" dirty="0">
                <a:ln w="0"/>
                <a:solidFill>
                  <a:sysClr val="windowText" lastClr="000000"/>
                </a:solidFill>
              </a:rPr>
              <a:t>ata 39 Kab/Kota dari 15 provinsi</a:t>
            </a:r>
            <a:endParaRPr lang="en-US" sz="1400" b="1" dirty="0">
              <a:ln w="0"/>
              <a:solidFill>
                <a:sysClr val="windowText" lastClr="000000"/>
              </a:solidFill>
            </a:endParaRPr>
          </a:p>
        </p:txBody>
      </p:sp>
      <p:graphicFrame>
        <p:nvGraphicFramePr>
          <p:cNvPr id="21" name="Content Placeholder 8" title="SmartArt samp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601404"/>
              </p:ext>
            </p:extLst>
          </p:nvPr>
        </p:nvGraphicFramePr>
        <p:xfrm>
          <a:off x="740811" y="1344648"/>
          <a:ext cx="3651844" cy="380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2" name="Content Placeholder 8" title="SmartArt samp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862084"/>
              </p:ext>
            </p:extLst>
          </p:nvPr>
        </p:nvGraphicFramePr>
        <p:xfrm>
          <a:off x="4572000" y="1304927"/>
          <a:ext cx="3651844" cy="380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3" name="Content Placeholder 8" title="SmartArt samp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373656"/>
              </p:ext>
            </p:extLst>
          </p:nvPr>
        </p:nvGraphicFramePr>
        <p:xfrm>
          <a:off x="8763000" y="1441466"/>
          <a:ext cx="3651844" cy="380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4" name="Rectangle 23"/>
          <p:cNvSpPr/>
          <p:nvPr/>
        </p:nvSpPr>
        <p:spPr>
          <a:xfrm>
            <a:off x="0" y="6432230"/>
            <a:ext cx="32517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/>
            <a:r>
              <a:rPr lang="en-US" sz="1200" dirty="0" err="1">
                <a:ln w="0"/>
                <a:solidFill>
                  <a:sysClr val="windowText" lastClr="000000"/>
                </a:solidFill>
              </a:rPr>
              <a:t>Sumber</a:t>
            </a:r>
            <a:r>
              <a:rPr lang="en-US" sz="1200" dirty="0">
                <a:ln w="0"/>
                <a:solidFill>
                  <a:sysClr val="windowText" lastClr="000000"/>
                </a:solidFill>
              </a:rPr>
              <a:t>: </a:t>
            </a:r>
            <a:r>
              <a:rPr lang="en-US" sz="1200" dirty="0" err="1">
                <a:ln w="0"/>
                <a:solidFill>
                  <a:sysClr val="windowText" lastClr="000000"/>
                </a:solidFill>
              </a:rPr>
              <a:t>Nawasis</a:t>
            </a:r>
            <a:r>
              <a:rPr lang="en-US" sz="1200" dirty="0">
                <a:ln w="0"/>
                <a:solidFill>
                  <a:sysClr val="windowText" lastClr="000000"/>
                </a:solidFill>
              </a:rPr>
              <a:t> 2015</a:t>
            </a:r>
            <a:endParaRPr lang="en-US" sz="1000" dirty="0">
              <a:ln w="0"/>
              <a:solidFill>
                <a:sysClr val="windowText" lastClr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7206" y="669863"/>
            <a:ext cx="3594694" cy="461665"/>
          </a:xfrm>
          <a:prstGeom prst="rect">
            <a:avLst/>
          </a:prstGeom>
          <a:solidFill>
            <a:srgbClr val="173763"/>
          </a:solidFill>
        </p:spPr>
        <p:txBody>
          <a:bodyPr wrap="square">
            <a:spAutoFit/>
          </a:bodyPr>
          <a:lstStyle/>
          <a:p>
            <a:pPr marL="174625"/>
            <a:r>
              <a:rPr lang="en-US" sz="2400" b="1" dirty="0">
                <a:ln w="0"/>
                <a:solidFill>
                  <a:schemeClr val="bg1"/>
                </a:solidFill>
              </a:rPr>
              <a:t>APBD </a:t>
            </a:r>
            <a:r>
              <a:rPr lang="en-US" sz="2400" b="1" dirty="0" err="1">
                <a:ln w="0"/>
                <a:solidFill>
                  <a:schemeClr val="bg1"/>
                </a:solidFill>
              </a:rPr>
              <a:t>Provinsi</a:t>
            </a:r>
            <a:endParaRPr lang="en-US" sz="2400" b="1" dirty="0">
              <a:ln w="0"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63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163225"/>
              </p:ext>
            </p:extLst>
          </p:nvPr>
        </p:nvGraphicFramePr>
        <p:xfrm>
          <a:off x="582137" y="169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202016"/>
              </p:ext>
            </p:extLst>
          </p:nvPr>
        </p:nvGraphicFramePr>
        <p:xfrm>
          <a:off x="4294663" y="169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086120"/>
              </p:ext>
            </p:extLst>
          </p:nvPr>
        </p:nvGraphicFramePr>
        <p:xfrm>
          <a:off x="7126185" y="169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8998790" y="4608749"/>
            <a:ext cx="1888177" cy="73866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n w="0"/>
                <a:solidFill>
                  <a:sysClr val="windowText" lastClr="000000"/>
                </a:solidFill>
              </a:rPr>
              <a:t>2015</a:t>
            </a:r>
          </a:p>
          <a:p>
            <a:pPr algn="ctr"/>
            <a:r>
              <a:rPr lang="it-IT" sz="1200" b="1" dirty="0">
                <a:ln w="0"/>
                <a:solidFill>
                  <a:sysClr val="windowText" lastClr="000000"/>
                </a:solidFill>
              </a:rPr>
              <a:t>Data 17 Kab/Kota dari 6 provinsi</a:t>
            </a:r>
            <a:endParaRPr lang="en-US" sz="1200" b="1" dirty="0">
              <a:ln w="0"/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46318" y="4609872"/>
            <a:ext cx="1888177" cy="73866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n w="0"/>
                <a:solidFill>
                  <a:sysClr val="windowText" lastClr="000000"/>
                </a:solidFill>
              </a:rPr>
              <a:t>2013</a:t>
            </a:r>
          </a:p>
          <a:p>
            <a:pPr algn="ctr"/>
            <a:r>
              <a:rPr lang="it-IT" sz="1200" b="1" dirty="0">
                <a:ln w="0"/>
                <a:solidFill>
                  <a:sysClr val="windowText" lastClr="000000"/>
                </a:solidFill>
              </a:rPr>
              <a:t> Data 59 Kab/Kota dari 15 provinsi</a:t>
            </a:r>
            <a:endParaRPr lang="en-US" sz="1200" b="1" dirty="0">
              <a:ln w="0"/>
              <a:solidFill>
                <a:sysClr val="windowText" lastClr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5164" y="4608749"/>
            <a:ext cx="1888177" cy="73866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n w="0"/>
                <a:solidFill>
                  <a:sysClr val="windowText" lastClr="000000"/>
                </a:solidFill>
              </a:rPr>
              <a:t>2014</a:t>
            </a:r>
          </a:p>
          <a:p>
            <a:pPr algn="ctr"/>
            <a:r>
              <a:rPr lang="it-IT" sz="1200" b="1" dirty="0">
                <a:ln w="0"/>
                <a:solidFill>
                  <a:sysClr val="windowText" lastClr="000000"/>
                </a:solidFill>
              </a:rPr>
              <a:t>D</a:t>
            </a:r>
            <a:r>
              <a:rPr lang="it-IT" sz="1200" b="1" dirty="0">
                <a:ln w="0"/>
                <a:solidFill>
                  <a:sysClr val="windowText" lastClr="000000"/>
                </a:solidFill>
              </a:rPr>
              <a:t>ata 39 Kab/Kota dari 15 provinsi</a:t>
            </a:r>
            <a:endParaRPr lang="en-US" sz="1200" b="1" dirty="0">
              <a:ln w="0"/>
              <a:solidFill>
                <a:sysClr val="windowText" lastClr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0"/>
            <a:ext cx="9517743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en-US" sz="2400" b="1" dirty="0" err="1">
                <a:solidFill>
                  <a:schemeClr val="tx1"/>
                </a:solidFill>
              </a:rPr>
              <a:t>Investasi</a:t>
            </a:r>
            <a:r>
              <a:rPr lang="en-US" sz="2400" b="1" dirty="0">
                <a:solidFill>
                  <a:schemeClr val="tx1"/>
                </a:solidFill>
              </a:rPr>
              <a:t> Pembangunan </a:t>
            </a:r>
            <a:r>
              <a:rPr lang="en-US" sz="2400" b="1" dirty="0" err="1">
                <a:solidFill>
                  <a:schemeClr val="tx1"/>
                </a:solidFill>
              </a:rPr>
              <a:t>Sanitasi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7206" y="669863"/>
            <a:ext cx="6795094" cy="461665"/>
          </a:xfrm>
          <a:prstGeom prst="rect">
            <a:avLst/>
          </a:prstGeom>
          <a:solidFill>
            <a:srgbClr val="173763"/>
          </a:solidFill>
        </p:spPr>
        <p:txBody>
          <a:bodyPr wrap="square">
            <a:spAutoFit/>
          </a:bodyPr>
          <a:lstStyle/>
          <a:p>
            <a:pPr marL="174625"/>
            <a:r>
              <a:rPr lang="en-US" sz="2400" b="1" dirty="0" err="1">
                <a:ln w="0"/>
                <a:solidFill>
                  <a:schemeClr val="bg1"/>
                </a:solidFill>
              </a:rPr>
              <a:t>Alokasi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 DIPA </a:t>
            </a:r>
            <a:r>
              <a:rPr lang="en-US" sz="2400" b="1" dirty="0" err="1">
                <a:ln w="0"/>
                <a:solidFill>
                  <a:schemeClr val="bg1"/>
                </a:solidFill>
              </a:rPr>
              <a:t>Kab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/Kota </a:t>
            </a:r>
          </a:p>
        </p:txBody>
      </p:sp>
    </p:spTree>
    <p:extLst>
      <p:ext uri="{BB962C8B-B14F-4D97-AF65-F5344CB8AC3E}">
        <p14:creationId xmlns:p14="http://schemas.microsoft.com/office/powerpoint/2010/main" val="343826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349829" y="2384538"/>
            <a:ext cx="9927771" cy="267765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/>
              <a:t>Alokasi</a:t>
            </a:r>
            <a:r>
              <a:rPr lang="en-US" sz="2400" b="1" dirty="0"/>
              <a:t> DPA </a:t>
            </a:r>
            <a:r>
              <a:rPr lang="en-US" sz="2400" b="1" dirty="0" err="1"/>
              <a:t>sudah</a:t>
            </a:r>
            <a:r>
              <a:rPr lang="en-US" sz="2400" b="1" dirty="0"/>
              <a:t> </a:t>
            </a:r>
            <a:r>
              <a:rPr lang="en-US" sz="2400" b="1" dirty="0" err="1"/>
              <a:t>hampir</a:t>
            </a:r>
            <a:r>
              <a:rPr lang="en-US" sz="2400" b="1" dirty="0"/>
              <a:t> </a:t>
            </a:r>
            <a:r>
              <a:rPr lang="en-US" sz="2400" b="1" dirty="0" err="1"/>
              <a:t>sama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perencanaan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MPS. </a:t>
            </a:r>
            <a:r>
              <a:rPr lang="en-US" sz="2400" b="1" dirty="0" err="1"/>
              <a:t>Namun</a:t>
            </a:r>
            <a:r>
              <a:rPr lang="en-US" sz="2400" b="1" dirty="0"/>
              <a:t> </a:t>
            </a:r>
            <a:r>
              <a:rPr lang="en-US" sz="2400" b="1" dirty="0" err="1"/>
              <a:t>apakah</a:t>
            </a:r>
            <a:r>
              <a:rPr lang="en-US" sz="2400" b="1" dirty="0"/>
              <a:t> </a:t>
            </a:r>
            <a:r>
              <a:rPr lang="en-US" sz="2400" b="1" dirty="0" err="1"/>
              <a:t>seluruh</a:t>
            </a:r>
            <a:r>
              <a:rPr lang="en-US" sz="2400" b="1" dirty="0"/>
              <a:t> </a:t>
            </a:r>
            <a:r>
              <a:rPr lang="en-US" sz="2400" b="1" dirty="0" err="1"/>
              <a:t>kegiatan</a:t>
            </a:r>
            <a:r>
              <a:rPr lang="en-US" sz="2400" b="1" dirty="0"/>
              <a:t> yang </a:t>
            </a:r>
            <a:r>
              <a:rPr lang="en-US" sz="2400" b="1" dirty="0" err="1"/>
              <a:t>terdapat</a:t>
            </a:r>
            <a:r>
              <a:rPr lang="en-US" sz="2400" b="1" dirty="0"/>
              <a:t> di MPS </a:t>
            </a:r>
            <a:r>
              <a:rPr lang="en-US" sz="2400" b="1" dirty="0" err="1"/>
              <a:t>benar-benar</a:t>
            </a:r>
            <a:r>
              <a:rPr lang="en-US" sz="2400" b="1" dirty="0"/>
              <a:t> </a:t>
            </a:r>
            <a:r>
              <a:rPr lang="en-US" sz="2400" b="1" dirty="0" err="1"/>
              <a:t>terangkut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kegiatan</a:t>
            </a:r>
            <a:r>
              <a:rPr lang="en-US" sz="2400" b="1" dirty="0"/>
              <a:t> </a:t>
            </a:r>
            <a:r>
              <a:rPr lang="en-US" sz="2400" b="1" dirty="0" err="1"/>
              <a:t>baru</a:t>
            </a:r>
            <a:r>
              <a:rPr lang="en-US" sz="2400" b="1" dirty="0"/>
              <a:t> </a:t>
            </a:r>
            <a:r>
              <a:rPr lang="en-US" sz="2400" b="1" dirty="0" err="1"/>
              <a:t>diluar</a:t>
            </a:r>
            <a:r>
              <a:rPr lang="en-US" sz="2400" b="1" dirty="0"/>
              <a:t> </a:t>
            </a:r>
            <a:r>
              <a:rPr lang="en-US" sz="2400" b="1" dirty="0" err="1"/>
              <a:t>perencanaan</a:t>
            </a:r>
            <a:r>
              <a:rPr lang="en-US" sz="2400" b="1" dirty="0"/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/>
              <a:t>Sumber</a:t>
            </a:r>
            <a:r>
              <a:rPr lang="en-US" sz="2400" b="1" dirty="0"/>
              <a:t> </a:t>
            </a:r>
            <a:r>
              <a:rPr lang="en-US" sz="2400" b="1" dirty="0" err="1"/>
              <a:t>pendanaan</a:t>
            </a:r>
            <a:r>
              <a:rPr lang="en-US" sz="2400" b="1" dirty="0"/>
              <a:t>: </a:t>
            </a:r>
            <a:r>
              <a:rPr lang="en-US" sz="2400" b="1" dirty="0" err="1"/>
              <a:t>Banyak</a:t>
            </a:r>
            <a:r>
              <a:rPr lang="en-US" sz="2400" b="1" dirty="0"/>
              <a:t> </a:t>
            </a:r>
            <a:r>
              <a:rPr lang="en-US" sz="2400" b="1" dirty="0" err="1"/>
              <a:t>potensi</a:t>
            </a:r>
            <a:r>
              <a:rPr lang="en-US" sz="2400" b="1" dirty="0"/>
              <a:t> yang </a:t>
            </a:r>
            <a:r>
              <a:rPr lang="en-US" sz="2400" b="1" dirty="0" err="1"/>
              <a:t>masih</a:t>
            </a:r>
            <a:r>
              <a:rPr lang="en-US" sz="2400" b="1" dirty="0"/>
              <a:t>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digali</a:t>
            </a: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/>
              <a:t>Sampel</a:t>
            </a:r>
            <a:r>
              <a:rPr lang="en-US" sz="2400" b="1" dirty="0"/>
              <a:t> </a:t>
            </a:r>
            <a:r>
              <a:rPr lang="en-US" sz="2400" b="1" dirty="0" err="1"/>
              <a:t>masih</a:t>
            </a:r>
            <a:r>
              <a:rPr lang="en-US" sz="2400" b="1" dirty="0"/>
              <a:t> </a:t>
            </a:r>
            <a:r>
              <a:rPr lang="en-US" sz="2400" b="1" dirty="0" err="1"/>
              <a:t>sedikit</a:t>
            </a:r>
            <a:r>
              <a:rPr lang="en-US" sz="2400" b="1" dirty="0"/>
              <a:t>, </a:t>
            </a:r>
            <a:r>
              <a:rPr lang="en-US" sz="2400" b="1" dirty="0" err="1"/>
              <a:t>sehingga</a:t>
            </a:r>
            <a:r>
              <a:rPr lang="en-US" sz="2400" b="1" dirty="0"/>
              <a:t> </a:t>
            </a:r>
            <a:r>
              <a:rPr lang="en-US" sz="2400" b="1" dirty="0" err="1"/>
              <a:t>belum</a:t>
            </a:r>
            <a:r>
              <a:rPr lang="en-US" sz="2400" b="1" dirty="0"/>
              <a:t> </a:t>
            </a:r>
            <a:r>
              <a:rPr lang="en-US" sz="2400" b="1" dirty="0" err="1"/>
              <a:t>menggambarkan</a:t>
            </a:r>
            <a:r>
              <a:rPr lang="en-US" sz="2400" b="1" dirty="0"/>
              <a:t> </a:t>
            </a:r>
            <a:r>
              <a:rPr lang="en-US" sz="2400" b="1" dirty="0" err="1"/>
              <a:t>keseluruhan</a:t>
            </a:r>
            <a:r>
              <a:rPr lang="en-US" sz="2400" b="1" dirty="0"/>
              <a:t> </a:t>
            </a:r>
            <a:r>
              <a:rPr lang="en-US" sz="2400" b="1" dirty="0" err="1"/>
              <a:t>kab</a:t>
            </a:r>
            <a:r>
              <a:rPr lang="en-US" sz="2400" b="1" dirty="0"/>
              <a:t>/</a:t>
            </a:r>
            <a:r>
              <a:rPr lang="en-US" sz="2400" b="1" dirty="0" err="1"/>
              <a:t>kota</a:t>
            </a: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381000" y="0"/>
            <a:ext cx="9517743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en-US" sz="2400" b="1" dirty="0" err="1">
                <a:solidFill>
                  <a:schemeClr val="tx1"/>
                </a:solidFill>
              </a:rPr>
              <a:t>Investasi</a:t>
            </a:r>
            <a:r>
              <a:rPr lang="en-US" sz="2400" b="1" dirty="0">
                <a:solidFill>
                  <a:schemeClr val="tx1"/>
                </a:solidFill>
              </a:rPr>
              <a:t> Pembangunan </a:t>
            </a:r>
            <a:r>
              <a:rPr lang="en-US" sz="2400" b="1" dirty="0" err="1">
                <a:solidFill>
                  <a:schemeClr val="tx1"/>
                </a:solidFill>
              </a:rPr>
              <a:t>Sanitasi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1" y="1645874"/>
            <a:ext cx="5152571" cy="738664"/>
          </a:xfrm>
          <a:prstGeom prst="rect">
            <a:avLst/>
          </a:prstGeom>
          <a:solidFill>
            <a:srgbClr val="173763"/>
          </a:solidFill>
        </p:spPr>
        <p:txBody>
          <a:bodyPr wrap="square">
            <a:spAutoFit/>
          </a:bodyPr>
          <a:lstStyle/>
          <a:p>
            <a:pPr marL="174625"/>
            <a:r>
              <a:rPr lang="en-US" sz="2400" b="1" dirty="0">
                <a:ln w="0"/>
                <a:solidFill>
                  <a:schemeClr val="bg1"/>
                </a:solidFill>
              </a:rPr>
              <a:t>APBD </a:t>
            </a:r>
            <a:r>
              <a:rPr lang="en-US" sz="2400" b="1" dirty="0" err="1">
                <a:ln w="0"/>
                <a:solidFill>
                  <a:schemeClr val="bg1"/>
                </a:solidFill>
              </a:rPr>
              <a:t>Kab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/Kota </a:t>
            </a:r>
            <a:r>
              <a:rPr lang="en-US" sz="2400" b="1" dirty="0" err="1">
                <a:ln w="0"/>
                <a:solidFill>
                  <a:schemeClr val="bg1"/>
                </a:solidFill>
              </a:rPr>
              <a:t>dan</a:t>
            </a:r>
            <a:r>
              <a:rPr lang="en-US" sz="2400" b="1" dirty="0">
                <a:ln w="0"/>
                <a:solidFill>
                  <a:schemeClr val="bg1"/>
                </a:solidFill>
              </a:rPr>
              <a:t> APBD </a:t>
            </a:r>
            <a:r>
              <a:rPr lang="en-US" sz="2400" b="1" dirty="0" err="1">
                <a:ln w="0"/>
                <a:solidFill>
                  <a:schemeClr val="bg1"/>
                </a:solidFill>
              </a:rPr>
              <a:t>Provinsi</a:t>
            </a:r>
            <a:endParaRPr lang="en-US" sz="2000" b="1" dirty="0">
              <a:ln w="0"/>
              <a:solidFill>
                <a:schemeClr val="bg1"/>
              </a:solidFill>
            </a:endParaRPr>
          </a:p>
          <a:p>
            <a:pPr marL="174625"/>
            <a:endParaRPr lang="en-US" b="1" dirty="0">
              <a:ln w="0"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16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5473700"/>
            <a:ext cx="10515600" cy="564244"/>
          </a:xfrm>
          <a:prstGeom prst="rect">
            <a:avLst/>
          </a:prstGeom>
          <a:solidFill>
            <a:srgbClr val="173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68580" tIns="34290" rIns="68580" bIns="34290" rtlCol="0" anchor="ctr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TERIMA KASIH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6017310"/>
            <a:ext cx="10515600" cy="15126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 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93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602</TotalTime>
  <Words>401</Words>
  <Application>Microsoft Office PowerPoint</Application>
  <PresentationFormat>Widescreen</PresentationFormat>
  <Paragraphs>101</Paragraphs>
  <Slides>10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kania mayang</dc:creator>
  <cp:lastModifiedBy>Rina Ayu</cp:lastModifiedBy>
  <cp:revision>26</cp:revision>
  <cp:lastPrinted>2016-02-16T00:42:41Z</cp:lastPrinted>
  <dcterms:created xsi:type="dcterms:W3CDTF">2016-02-15T07:19:39Z</dcterms:created>
  <dcterms:modified xsi:type="dcterms:W3CDTF">2016-02-16T08:06:30Z</dcterms:modified>
</cp:coreProperties>
</file>